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0" r:id="rId5"/>
    <p:sldId id="258" r:id="rId6"/>
    <p:sldId id="264" r:id="rId7"/>
    <p:sldId id="261" r:id="rId8"/>
    <p:sldId id="265" r:id="rId9"/>
    <p:sldId id="267" r:id="rId10"/>
    <p:sldId id="266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1600199"/>
          </a:xfrm>
        </p:spPr>
        <p:txBody>
          <a:bodyPr/>
          <a:lstStyle/>
          <a:p>
            <a:r>
              <a:rPr lang="es-ES" dirty="0" smtClean="0"/>
              <a:t>RTP y RTSP: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895600"/>
          </a:xfrm>
        </p:spPr>
        <p:txBody>
          <a:bodyPr>
            <a:normAutofit/>
          </a:bodyPr>
          <a:lstStyle/>
          <a:p>
            <a:r>
              <a:rPr lang="es-ES" dirty="0" smtClean="0"/>
              <a:t>Protocolos </a:t>
            </a:r>
            <a:r>
              <a:rPr lang="es-ES" dirty="0"/>
              <a:t>de transporte de </a:t>
            </a:r>
            <a:r>
              <a:rPr lang="es-ES" dirty="0" smtClean="0"/>
              <a:t>datos</a:t>
            </a:r>
          </a:p>
          <a:p>
            <a:endParaRPr lang="es-ES" dirty="0"/>
          </a:p>
          <a:p>
            <a:pPr algn="r"/>
            <a:endParaRPr lang="es-ES" sz="1800" dirty="0" smtClean="0"/>
          </a:p>
          <a:p>
            <a:pPr algn="r"/>
            <a:endParaRPr lang="es-ES" sz="1800" dirty="0"/>
          </a:p>
          <a:p>
            <a:pPr algn="r"/>
            <a:endParaRPr lang="es-ES" sz="1800" dirty="0" smtClean="0"/>
          </a:p>
          <a:p>
            <a:pPr algn="r"/>
            <a:endParaRPr lang="es-ES" sz="1800" dirty="0"/>
          </a:p>
          <a:p>
            <a:pPr algn="r"/>
            <a:endParaRPr lang="es-ES" sz="1800" dirty="0" smtClean="0"/>
          </a:p>
          <a:p>
            <a:pPr algn="r"/>
            <a:r>
              <a:rPr lang="es-ES" sz="1800" dirty="0" err="1" smtClean="0"/>
              <a:t>Marcio</a:t>
            </a:r>
            <a:r>
              <a:rPr lang="es-ES" sz="1800" dirty="0" smtClean="0"/>
              <a:t> Baeza 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174413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200" dirty="0" smtClean="0"/>
              <a:t>3.4	Ejemplo </a:t>
            </a:r>
            <a:r>
              <a:rPr lang="es-ES" sz="3200" dirty="0" smtClean="0"/>
              <a:t>de interacción entre servidor y cliente</a:t>
            </a:r>
            <a:endParaRPr lang="es-E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00200"/>
            <a:ext cx="4114800" cy="4678363"/>
          </a:xfr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dirty="0"/>
              <a:t>S: RTSP/1.0 200 OK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</a:t>
            </a:r>
            <a:r>
              <a:rPr lang="es-ES" dirty="0"/>
              <a:t>: </a:t>
            </a:r>
            <a:r>
              <a:rPr lang="es-ES" dirty="0" err="1"/>
              <a:t>CSeq</a:t>
            </a:r>
            <a:r>
              <a:rPr lang="es-ES" dirty="0"/>
              <a:t>: 3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</a:t>
            </a:r>
            <a:r>
              <a:rPr lang="es-ES" dirty="0"/>
              <a:t>: </a:t>
            </a:r>
            <a:r>
              <a:rPr lang="es-ES" dirty="0" err="1"/>
              <a:t>Session</a:t>
            </a:r>
            <a:r>
              <a:rPr lang="es-ES" dirty="0"/>
              <a:t>: 123456 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C</a:t>
            </a:r>
            <a:r>
              <a:rPr lang="es-ES" dirty="0"/>
              <a:t>: PLAY </a:t>
            </a:r>
            <a:r>
              <a:rPr lang="es-ES" dirty="0" err="1"/>
              <a:t>movie.Mjpeg</a:t>
            </a:r>
            <a:r>
              <a:rPr lang="es-ES" dirty="0"/>
              <a:t> RTSP/1.0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C</a:t>
            </a:r>
            <a:r>
              <a:rPr lang="es-ES" dirty="0"/>
              <a:t>: </a:t>
            </a:r>
            <a:r>
              <a:rPr lang="es-ES" dirty="0" err="1"/>
              <a:t>CSeq</a:t>
            </a:r>
            <a:r>
              <a:rPr lang="es-ES" dirty="0"/>
              <a:t>: 4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C</a:t>
            </a:r>
            <a:r>
              <a:rPr lang="es-ES" dirty="0"/>
              <a:t>: </a:t>
            </a:r>
            <a:r>
              <a:rPr lang="es-ES" dirty="0" err="1"/>
              <a:t>Session</a:t>
            </a:r>
            <a:r>
              <a:rPr lang="es-ES" dirty="0"/>
              <a:t>: 123456 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</a:t>
            </a:r>
            <a:r>
              <a:rPr lang="es-ES" dirty="0"/>
              <a:t>: RTSP/1.0 200 OK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</a:t>
            </a:r>
            <a:r>
              <a:rPr lang="es-ES" dirty="0"/>
              <a:t>: </a:t>
            </a:r>
            <a:r>
              <a:rPr lang="es-ES" dirty="0" err="1"/>
              <a:t>CSeq</a:t>
            </a:r>
            <a:r>
              <a:rPr lang="es-ES" dirty="0"/>
              <a:t>: </a:t>
            </a:r>
            <a:r>
              <a:rPr lang="es-ES" dirty="0" smtClean="0"/>
              <a:t>4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dirty="0"/>
              <a:t>S: </a:t>
            </a:r>
            <a:r>
              <a:rPr lang="es-ES" dirty="0" err="1"/>
              <a:t>Session</a:t>
            </a:r>
            <a:r>
              <a:rPr lang="es-ES" dirty="0"/>
              <a:t>: 123456 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C</a:t>
            </a:r>
            <a:r>
              <a:rPr lang="es-ES" dirty="0"/>
              <a:t>: TEARDOWN </a:t>
            </a:r>
            <a:r>
              <a:rPr lang="es-ES" dirty="0" err="1"/>
              <a:t>movie.Mjpeg</a:t>
            </a:r>
            <a:r>
              <a:rPr lang="es-ES" dirty="0"/>
              <a:t> RTSP/1.0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C</a:t>
            </a:r>
            <a:r>
              <a:rPr lang="es-ES" dirty="0"/>
              <a:t>: </a:t>
            </a:r>
            <a:r>
              <a:rPr lang="es-ES" dirty="0" err="1"/>
              <a:t>CSeq</a:t>
            </a:r>
            <a:r>
              <a:rPr lang="es-ES" dirty="0"/>
              <a:t>: 5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C</a:t>
            </a:r>
            <a:r>
              <a:rPr lang="es-ES" dirty="0"/>
              <a:t>: </a:t>
            </a:r>
            <a:r>
              <a:rPr lang="es-ES" dirty="0" err="1"/>
              <a:t>Session</a:t>
            </a:r>
            <a:r>
              <a:rPr lang="es-ES" dirty="0"/>
              <a:t>: 123456 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</a:t>
            </a:r>
            <a:r>
              <a:rPr lang="es-ES" dirty="0"/>
              <a:t>: RTSP/1.0 200 OK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</a:t>
            </a:r>
            <a:r>
              <a:rPr lang="es-ES" dirty="0"/>
              <a:t>: </a:t>
            </a:r>
            <a:r>
              <a:rPr lang="es-ES" dirty="0" err="1"/>
              <a:t>CSeq</a:t>
            </a:r>
            <a:r>
              <a:rPr lang="es-ES" dirty="0"/>
              <a:t>: 5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</a:t>
            </a:r>
            <a:r>
              <a:rPr lang="es-ES" dirty="0"/>
              <a:t>: </a:t>
            </a:r>
            <a:r>
              <a:rPr lang="es-ES" dirty="0" err="1"/>
              <a:t>Session</a:t>
            </a:r>
            <a:r>
              <a:rPr lang="es-ES" dirty="0"/>
              <a:t>: 123456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00200"/>
            <a:ext cx="3886200" cy="4678363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ES" dirty="0" smtClean="0"/>
              <a:t>C: SETUP </a:t>
            </a:r>
            <a:r>
              <a:rPr lang="es-ES" dirty="0" err="1" smtClean="0"/>
              <a:t>movie.Mjpeg</a:t>
            </a:r>
            <a:r>
              <a:rPr lang="es-ES" dirty="0" smtClean="0"/>
              <a:t> RTSP/1.0 </a:t>
            </a:r>
          </a:p>
          <a:p>
            <a:pPr marL="0" indent="0">
              <a:buFont typeface="Arial" pitchFamily="34" charset="0"/>
              <a:buNone/>
            </a:pPr>
            <a:r>
              <a:rPr lang="es-ES" dirty="0" smtClean="0"/>
              <a:t>C: </a:t>
            </a:r>
            <a:r>
              <a:rPr lang="es-ES" dirty="0" err="1" smtClean="0"/>
              <a:t>CSeq</a:t>
            </a:r>
            <a:r>
              <a:rPr lang="es-ES" dirty="0" smtClean="0"/>
              <a:t>: 1 </a:t>
            </a:r>
          </a:p>
          <a:p>
            <a:pPr marL="0" indent="0">
              <a:buFont typeface="Arial" pitchFamily="34" charset="0"/>
              <a:buNone/>
            </a:pPr>
            <a:r>
              <a:rPr lang="es-ES" dirty="0" smtClean="0"/>
              <a:t>C: </a:t>
            </a:r>
            <a:r>
              <a:rPr lang="es-ES" dirty="0" err="1" smtClean="0"/>
              <a:t>Transport</a:t>
            </a:r>
            <a:r>
              <a:rPr lang="es-ES" dirty="0" smtClean="0"/>
              <a:t>: RTP/UDP; </a:t>
            </a:r>
            <a:r>
              <a:rPr lang="es-ES" dirty="0" err="1" smtClean="0"/>
              <a:t>client_port</a:t>
            </a:r>
            <a:r>
              <a:rPr lang="es-ES" dirty="0" smtClean="0"/>
              <a:t>= 25000 </a:t>
            </a:r>
          </a:p>
          <a:p>
            <a:pPr marL="0" indent="0">
              <a:buFont typeface="Arial" pitchFamily="34" charset="0"/>
              <a:buNone/>
            </a:pPr>
            <a:endParaRPr lang="es-ES" dirty="0" smtClean="0"/>
          </a:p>
          <a:p>
            <a:pPr marL="0" indent="0">
              <a:buFont typeface="Arial" pitchFamily="34" charset="0"/>
              <a:buNone/>
            </a:pPr>
            <a:r>
              <a:rPr lang="es-ES" dirty="0" smtClean="0"/>
              <a:t>S: RTSP/1.0 200 OK </a:t>
            </a:r>
          </a:p>
          <a:p>
            <a:pPr marL="0" indent="0">
              <a:buFont typeface="Arial" pitchFamily="34" charset="0"/>
              <a:buNone/>
            </a:pPr>
            <a:r>
              <a:rPr lang="es-ES" dirty="0" smtClean="0"/>
              <a:t>S: </a:t>
            </a:r>
            <a:r>
              <a:rPr lang="es-ES" dirty="0" err="1" smtClean="0"/>
              <a:t>CSeq</a:t>
            </a:r>
            <a:r>
              <a:rPr lang="es-ES" dirty="0" smtClean="0"/>
              <a:t>: 1 </a:t>
            </a:r>
          </a:p>
          <a:p>
            <a:pPr marL="0" indent="0">
              <a:buFont typeface="Arial" pitchFamily="34" charset="0"/>
              <a:buNone/>
            </a:pPr>
            <a:r>
              <a:rPr lang="es-ES" dirty="0" smtClean="0"/>
              <a:t>S: </a:t>
            </a:r>
            <a:r>
              <a:rPr lang="es-ES" dirty="0" err="1" smtClean="0"/>
              <a:t>Session</a:t>
            </a:r>
            <a:r>
              <a:rPr lang="es-ES" dirty="0" smtClean="0"/>
              <a:t>: 123456 </a:t>
            </a:r>
          </a:p>
          <a:p>
            <a:pPr marL="0" indent="0">
              <a:buFont typeface="Arial" pitchFamily="34" charset="0"/>
              <a:buNone/>
            </a:pPr>
            <a:endParaRPr lang="es-ES" dirty="0" smtClean="0"/>
          </a:p>
          <a:p>
            <a:pPr marL="0" indent="0">
              <a:buFont typeface="Arial" pitchFamily="34" charset="0"/>
              <a:buNone/>
            </a:pPr>
            <a:r>
              <a:rPr lang="es-ES" dirty="0" smtClean="0"/>
              <a:t>C: PLAY </a:t>
            </a:r>
            <a:r>
              <a:rPr lang="es-ES" dirty="0" err="1" smtClean="0"/>
              <a:t>movie.Mjpeg</a:t>
            </a:r>
            <a:r>
              <a:rPr lang="es-ES" dirty="0" smtClean="0"/>
              <a:t> RTSP/1.0 </a:t>
            </a:r>
          </a:p>
          <a:p>
            <a:pPr marL="0" indent="0">
              <a:buFont typeface="Arial" pitchFamily="34" charset="0"/>
              <a:buNone/>
            </a:pPr>
            <a:r>
              <a:rPr lang="es-ES" dirty="0" smtClean="0"/>
              <a:t>C: </a:t>
            </a:r>
            <a:r>
              <a:rPr lang="es-ES" dirty="0" err="1" smtClean="0"/>
              <a:t>CSeq</a:t>
            </a:r>
            <a:r>
              <a:rPr lang="es-ES" dirty="0" smtClean="0"/>
              <a:t>: 2 </a:t>
            </a:r>
          </a:p>
          <a:p>
            <a:pPr marL="0" indent="0">
              <a:buFont typeface="Arial" pitchFamily="34" charset="0"/>
              <a:buNone/>
            </a:pPr>
            <a:r>
              <a:rPr lang="es-ES" dirty="0" smtClean="0"/>
              <a:t>C: </a:t>
            </a:r>
            <a:r>
              <a:rPr lang="es-ES" dirty="0" err="1" smtClean="0"/>
              <a:t>Session</a:t>
            </a:r>
            <a:r>
              <a:rPr lang="es-ES" dirty="0" smtClean="0"/>
              <a:t>: 123456 </a:t>
            </a:r>
          </a:p>
          <a:p>
            <a:pPr marL="0" indent="0">
              <a:buFont typeface="Arial" pitchFamily="34" charset="0"/>
              <a:buNone/>
            </a:pPr>
            <a:endParaRPr lang="es-ES" dirty="0" smtClean="0"/>
          </a:p>
          <a:p>
            <a:pPr marL="0" indent="0">
              <a:buFont typeface="Arial" pitchFamily="34" charset="0"/>
              <a:buNone/>
            </a:pPr>
            <a:r>
              <a:rPr lang="es-ES" dirty="0" smtClean="0"/>
              <a:t>S: RTSP/1.0 200 OK </a:t>
            </a:r>
          </a:p>
          <a:p>
            <a:pPr marL="0" indent="0">
              <a:buFont typeface="Arial" pitchFamily="34" charset="0"/>
              <a:buNone/>
            </a:pPr>
            <a:r>
              <a:rPr lang="es-ES" dirty="0" smtClean="0"/>
              <a:t>S: </a:t>
            </a:r>
            <a:r>
              <a:rPr lang="es-ES" dirty="0" err="1" smtClean="0"/>
              <a:t>CSeq</a:t>
            </a:r>
            <a:r>
              <a:rPr lang="es-ES" dirty="0" smtClean="0"/>
              <a:t>: 2 </a:t>
            </a:r>
          </a:p>
          <a:p>
            <a:pPr marL="0" indent="0">
              <a:buFont typeface="Arial" pitchFamily="34" charset="0"/>
              <a:buNone/>
            </a:pPr>
            <a:r>
              <a:rPr lang="es-ES" dirty="0" smtClean="0"/>
              <a:t>S: </a:t>
            </a:r>
            <a:r>
              <a:rPr lang="es-ES" dirty="0" err="1" smtClean="0"/>
              <a:t>Session</a:t>
            </a:r>
            <a:r>
              <a:rPr lang="es-ES" dirty="0" smtClean="0"/>
              <a:t>: 123456 </a:t>
            </a:r>
          </a:p>
          <a:p>
            <a:pPr marL="0" indent="0">
              <a:buFont typeface="Arial" pitchFamily="34" charset="0"/>
              <a:buNone/>
            </a:pPr>
            <a:endParaRPr lang="es-ES" dirty="0" smtClean="0"/>
          </a:p>
          <a:p>
            <a:pPr marL="0" indent="0">
              <a:buFont typeface="Arial" pitchFamily="34" charset="0"/>
              <a:buNone/>
            </a:pPr>
            <a:r>
              <a:rPr lang="es-ES" dirty="0" smtClean="0"/>
              <a:t>C: PAUSE </a:t>
            </a:r>
            <a:r>
              <a:rPr lang="es-ES" dirty="0" err="1" smtClean="0"/>
              <a:t>movie.Mjpeg</a:t>
            </a:r>
            <a:r>
              <a:rPr lang="es-ES" dirty="0" smtClean="0"/>
              <a:t> RTSP/1.0 </a:t>
            </a:r>
          </a:p>
          <a:p>
            <a:pPr marL="0" indent="0">
              <a:buFont typeface="Arial" pitchFamily="34" charset="0"/>
              <a:buNone/>
            </a:pPr>
            <a:r>
              <a:rPr lang="es-ES" dirty="0" smtClean="0"/>
              <a:t>C: </a:t>
            </a:r>
            <a:r>
              <a:rPr lang="es-ES" dirty="0" err="1" smtClean="0"/>
              <a:t>CSeq</a:t>
            </a:r>
            <a:r>
              <a:rPr lang="es-ES" dirty="0" smtClean="0"/>
              <a:t>: 3 </a:t>
            </a:r>
          </a:p>
          <a:p>
            <a:pPr marL="0" indent="0">
              <a:buFont typeface="Arial" pitchFamily="34" charset="0"/>
              <a:buNone/>
            </a:pPr>
            <a:r>
              <a:rPr lang="es-ES" dirty="0" smtClean="0"/>
              <a:t>C: </a:t>
            </a:r>
            <a:r>
              <a:rPr lang="es-ES" dirty="0" err="1" smtClean="0"/>
              <a:t>Session</a:t>
            </a:r>
            <a:r>
              <a:rPr lang="es-ES" dirty="0" smtClean="0"/>
              <a:t>: 123456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273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4.	Resumen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b="1" dirty="0" smtClean="0"/>
              <a:t>RTP</a:t>
            </a:r>
            <a:endParaRPr lang="es-E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 smtClean="0"/>
              <a:t>Capa transporte.</a:t>
            </a:r>
          </a:p>
          <a:p>
            <a:r>
              <a:rPr lang="es-ES" i="1" dirty="0" err="1" smtClean="0"/>
              <a:t>Unicast</a:t>
            </a:r>
            <a:r>
              <a:rPr lang="es-ES" dirty="0" smtClean="0"/>
              <a:t> o </a:t>
            </a:r>
            <a:r>
              <a:rPr lang="es-ES" i="1" dirty="0" err="1" smtClean="0"/>
              <a:t>Multicast</a:t>
            </a:r>
            <a:r>
              <a:rPr lang="es-ES" i="1" dirty="0" smtClean="0"/>
              <a:t>.</a:t>
            </a:r>
          </a:p>
          <a:p>
            <a:r>
              <a:rPr lang="es-ES" dirty="0" smtClean="0"/>
              <a:t>Trabaja en conjunto con </a:t>
            </a:r>
            <a:r>
              <a:rPr lang="es-ES" b="1" dirty="0" smtClean="0"/>
              <a:t>RTCP.</a:t>
            </a:r>
            <a:endParaRPr lang="es-ES" b="1" dirty="0" smtClean="0"/>
          </a:p>
          <a:p>
            <a:r>
              <a:rPr lang="es-ES" dirty="0" smtClean="0"/>
              <a:t>Corre sobre </a:t>
            </a:r>
            <a:r>
              <a:rPr lang="es-ES" b="1" dirty="0" smtClean="0"/>
              <a:t>UDP</a:t>
            </a:r>
            <a:r>
              <a:rPr lang="es-ES" dirty="0" smtClean="0"/>
              <a:t>, </a:t>
            </a:r>
            <a:r>
              <a:rPr lang="es-ES" b="1" dirty="0" smtClean="0"/>
              <a:t>IPv4/6.</a:t>
            </a:r>
            <a:endParaRPr lang="es-E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ES" b="1" dirty="0" smtClean="0"/>
              <a:t>RTSP</a:t>
            </a:r>
            <a:endParaRPr lang="es-E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 smtClean="0"/>
              <a:t>Capa de aplicación</a:t>
            </a:r>
          </a:p>
          <a:p>
            <a:r>
              <a:rPr lang="es-ES" i="1" dirty="0" err="1" smtClean="0"/>
              <a:t>Unicast</a:t>
            </a:r>
            <a:r>
              <a:rPr lang="es-ES" dirty="0" smtClean="0"/>
              <a:t> y </a:t>
            </a:r>
            <a:r>
              <a:rPr lang="es-ES" i="1" dirty="0" err="1" smtClean="0"/>
              <a:t>Multicast</a:t>
            </a:r>
            <a:endParaRPr lang="es-ES" i="1" dirty="0" smtClean="0"/>
          </a:p>
          <a:p>
            <a:r>
              <a:rPr lang="es-ES" dirty="0" smtClean="0"/>
              <a:t>Puede trabajar con </a:t>
            </a:r>
            <a:r>
              <a:rPr lang="es-ES" b="1" dirty="0" smtClean="0"/>
              <a:t>RTP</a:t>
            </a:r>
            <a:r>
              <a:rPr lang="es-ES" dirty="0" smtClean="0"/>
              <a:t> o </a:t>
            </a:r>
            <a:r>
              <a:rPr lang="es-ES" b="1" dirty="0" smtClean="0"/>
              <a:t>RSVP.</a:t>
            </a:r>
          </a:p>
          <a:p>
            <a:r>
              <a:rPr lang="es-ES" dirty="0" smtClean="0"/>
              <a:t>Estilo </a:t>
            </a:r>
            <a:r>
              <a:rPr lang="es-ES" b="1" dirty="0" smtClean="0"/>
              <a:t>HTTP.</a:t>
            </a:r>
          </a:p>
          <a:p>
            <a:r>
              <a:rPr lang="es-ES" dirty="0" smtClean="0"/>
              <a:t>Utiliza </a:t>
            </a:r>
            <a:r>
              <a:rPr lang="es-ES" b="1" dirty="0" smtClean="0"/>
              <a:t>UDP</a:t>
            </a:r>
            <a:r>
              <a:rPr lang="es-ES" dirty="0" smtClean="0"/>
              <a:t>  y </a:t>
            </a:r>
            <a:r>
              <a:rPr lang="es-ES" b="1" dirty="0" smtClean="0"/>
              <a:t>TCP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5509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1.	</a:t>
            </a:r>
            <a:r>
              <a:rPr lang="es-ES" dirty="0" err="1" smtClean="0"/>
              <a:t>Abstract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RTP: </a:t>
            </a:r>
          </a:p>
          <a:p>
            <a:pPr lvl="2">
              <a:buFont typeface="Courier New" pitchFamily="49" charset="0"/>
              <a:buChar char="o"/>
            </a:pPr>
            <a:r>
              <a:rPr lang="es-ES" dirty="0" smtClean="0"/>
              <a:t>Protocolo de Transporte para aplicaciones de tiempo real.</a:t>
            </a:r>
          </a:p>
          <a:p>
            <a:pPr lvl="2">
              <a:buFont typeface="Courier New" pitchFamily="49" charset="0"/>
              <a:buChar char="o"/>
            </a:pPr>
            <a:r>
              <a:rPr lang="es-ES" dirty="0" smtClean="0"/>
              <a:t>Audio, video y datos.</a:t>
            </a:r>
          </a:p>
          <a:p>
            <a:pPr lvl="2">
              <a:buFont typeface="Courier New" pitchFamily="49" charset="0"/>
              <a:buChar char="o"/>
            </a:pPr>
            <a:r>
              <a:rPr lang="es-ES" b="1" dirty="0" smtClean="0"/>
              <a:t>RTCP </a:t>
            </a:r>
            <a:r>
              <a:rPr lang="es-ES" dirty="0" smtClean="0"/>
              <a:t>y </a:t>
            </a:r>
            <a:r>
              <a:rPr lang="es-ES" i="1" dirty="0" err="1" smtClean="0"/>
              <a:t>Multicast</a:t>
            </a:r>
            <a:r>
              <a:rPr lang="es-ES" i="1" dirty="0" smtClean="0"/>
              <a:t>.</a:t>
            </a:r>
          </a:p>
          <a:p>
            <a:pPr lvl="2">
              <a:buFont typeface="Courier New" pitchFamily="49" charset="0"/>
              <a:buChar char="o"/>
            </a:pPr>
            <a:r>
              <a:rPr lang="es-ES" dirty="0" smtClean="0"/>
              <a:t>Independiente capa de </a:t>
            </a:r>
            <a:r>
              <a:rPr lang="es-ES" dirty="0" smtClean="0"/>
              <a:t>redes y transporte.</a:t>
            </a:r>
            <a:endParaRPr lang="es-ES" dirty="0" smtClean="0"/>
          </a:p>
          <a:p>
            <a:r>
              <a:rPr lang="es-ES" b="1" dirty="0" smtClean="0"/>
              <a:t>RTSP:</a:t>
            </a:r>
          </a:p>
          <a:p>
            <a:pPr lvl="2">
              <a:buFont typeface="Courier New" pitchFamily="49" charset="0"/>
              <a:buChar char="o"/>
            </a:pPr>
            <a:r>
              <a:rPr lang="es-ES" dirty="0" smtClean="0"/>
              <a:t>Protocolo de </a:t>
            </a:r>
            <a:r>
              <a:rPr lang="es-ES" dirty="0" err="1" smtClean="0"/>
              <a:t>Streaming</a:t>
            </a:r>
            <a:r>
              <a:rPr lang="es-ES" dirty="0" smtClean="0"/>
              <a:t> en la capa de aplicación.</a:t>
            </a:r>
          </a:p>
          <a:p>
            <a:pPr lvl="2">
              <a:buFont typeface="Courier New" pitchFamily="49" charset="0"/>
              <a:buChar char="o"/>
            </a:pPr>
            <a:r>
              <a:rPr lang="es-ES" dirty="0" smtClean="0"/>
              <a:t>Control de entrega de la información en tiempo real.</a:t>
            </a:r>
          </a:p>
          <a:p>
            <a:pPr lvl="2">
              <a:buFont typeface="Courier New" pitchFamily="49" charset="0"/>
              <a:buChar char="o"/>
            </a:pPr>
            <a:r>
              <a:rPr lang="es-ES" dirty="0" smtClean="0"/>
              <a:t>Provee medios para escoger los canales de </a:t>
            </a:r>
            <a:r>
              <a:rPr lang="es-ES" dirty="0" smtClean="0"/>
              <a:t>envío (</a:t>
            </a:r>
            <a:r>
              <a:rPr lang="es-ES" b="1" dirty="0" smtClean="0"/>
              <a:t>RSVP</a:t>
            </a:r>
            <a:r>
              <a:rPr lang="es-ES" dirty="0" smtClean="0"/>
              <a:t>, </a:t>
            </a:r>
            <a:r>
              <a:rPr lang="es-ES" b="1" dirty="0" smtClean="0"/>
              <a:t>RTP</a:t>
            </a:r>
            <a:r>
              <a:rPr lang="es-ES" dirty="0" smtClean="0"/>
              <a:t>, </a:t>
            </a:r>
            <a:r>
              <a:rPr lang="es-ES" b="1" dirty="0" smtClean="0"/>
              <a:t>UDP</a:t>
            </a:r>
            <a:r>
              <a:rPr lang="es-ES" dirty="0" smtClean="0"/>
              <a:t> o </a:t>
            </a:r>
            <a:r>
              <a:rPr lang="es-ES" b="1" dirty="0" smtClean="0"/>
              <a:t>TCP</a:t>
            </a:r>
            <a:r>
              <a:rPr lang="es-ES" dirty="0" smtClean="0"/>
              <a:t>)</a:t>
            </a:r>
          </a:p>
          <a:p>
            <a:pPr lvl="2">
              <a:buFont typeface="Courier New" pitchFamily="49" charset="0"/>
              <a:buChar char="o"/>
            </a:pPr>
            <a:r>
              <a:rPr lang="es-ES" dirty="0" smtClean="0"/>
              <a:t>Funciona como control remoto.</a:t>
            </a:r>
          </a:p>
          <a:p>
            <a:pPr lvl="2">
              <a:buFont typeface="Courier New" pitchFamily="49" charset="0"/>
              <a:buChar char="o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8295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s-ES" dirty="0" smtClean="0"/>
              <a:t>2.	Que promete RTP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Internet es </a:t>
            </a:r>
            <a:r>
              <a:rPr lang="es-ES" b="1" dirty="0" smtClean="0"/>
              <a:t>INESTABLE.</a:t>
            </a:r>
            <a:endParaRPr lang="es-ES" b="1" dirty="0" smtClean="0"/>
          </a:p>
          <a:p>
            <a:r>
              <a:rPr lang="es-ES" dirty="0" smtClean="0"/>
              <a:t>Aplicaciones multimedia necesitan continuidad y temporalidad en los </a:t>
            </a:r>
            <a:r>
              <a:rPr lang="es-ES" dirty="0" smtClean="0"/>
              <a:t>datos.</a:t>
            </a:r>
            <a:endParaRPr lang="es-ES" dirty="0" smtClean="0"/>
          </a:p>
          <a:p>
            <a:r>
              <a:rPr lang="es-ES" b="1" dirty="0" smtClean="0"/>
              <a:t>RTP</a:t>
            </a:r>
            <a:r>
              <a:rPr lang="es-ES" dirty="0" smtClean="0"/>
              <a:t> ofrece:</a:t>
            </a:r>
          </a:p>
          <a:p>
            <a:pPr lvl="1"/>
            <a:r>
              <a:rPr lang="es-ES" dirty="0" smtClean="0"/>
              <a:t>Detección de </a:t>
            </a:r>
            <a:r>
              <a:rPr lang="es-ES" dirty="0" smtClean="0"/>
              <a:t>perdidas.</a:t>
            </a:r>
            <a:endParaRPr lang="es-ES" dirty="0" smtClean="0"/>
          </a:p>
          <a:p>
            <a:pPr lvl="1"/>
            <a:r>
              <a:rPr lang="es-ES" dirty="0" smtClean="0"/>
              <a:t>Seguridad e identificación de </a:t>
            </a:r>
            <a:r>
              <a:rPr lang="es-ES" dirty="0" smtClean="0"/>
              <a:t>contenidos.</a:t>
            </a:r>
            <a:endParaRPr lang="es-ES" dirty="0" smtClean="0"/>
          </a:p>
          <a:p>
            <a:pPr lvl="1"/>
            <a:r>
              <a:rPr lang="es-ES" dirty="0" smtClean="0"/>
              <a:t>Diseñado para </a:t>
            </a:r>
            <a:r>
              <a:rPr lang="es-ES" i="1" dirty="0" err="1" smtClean="0"/>
              <a:t>multicast</a:t>
            </a:r>
            <a:r>
              <a:rPr lang="es-ES" dirty="0" smtClean="0"/>
              <a:t> (</a:t>
            </a:r>
            <a:r>
              <a:rPr lang="es-ES" i="1" dirty="0" err="1" smtClean="0"/>
              <a:t>unicast</a:t>
            </a:r>
            <a:r>
              <a:rPr lang="es-ES" i="1" dirty="0" smtClean="0"/>
              <a:t> </a:t>
            </a:r>
            <a:r>
              <a:rPr lang="es-ES" dirty="0" smtClean="0"/>
              <a:t>también es </a:t>
            </a:r>
            <a:r>
              <a:rPr lang="es-ES" dirty="0" err="1" smtClean="0"/>
              <a:t>implementable</a:t>
            </a:r>
            <a:r>
              <a:rPr lang="es-ES" dirty="0" smtClean="0"/>
              <a:t>).</a:t>
            </a:r>
            <a:endParaRPr lang="es-ES" dirty="0" smtClean="0"/>
          </a:p>
          <a:p>
            <a:pPr lvl="1"/>
            <a:r>
              <a:rPr lang="es-ES" dirty="0" smtClean="0"/>
              <a:t>Diseñado en conjunto con </a:t>
            </a:r>
            <a:r>
              <a:rPr lang="es-ES" b="1" dirty="0" smtClean="0"/>
              <a:t>RTCP.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680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2.1	Como funciona 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La marca de tiempo (</a:t>
            </a:r>
            <a:r>
              <a:rPr lang="es-ES" i="1" dirty="0" err="1" smtClean="0"/>
              <a:t>timestamp</a:t>
            </a:r>
            <a:r>
              <a:rPr lang="es-ES" dirty="0" smtClean="0"/>
              <a:t>) característica más importante</a:t>
            </a:r>
          </a:p>
          <a:p>
            <a:pPr lvl="1"/>
            <a:r>
              <a:rPr lang="es-ES" dirty="0"/>
              <a:t>El servidor </a:t>
            </a:r>
            <a:r>
              <a:rPr lang="es-ES" dirty="0" err="1"/>
              <a:t>setea</a:t>
            </a:r>
            <a:r>
              <a:rPr lang="es-ES" dirty="0"/>
              <a:t> el </a:t>
            </a:r>
            <a:r>
              <a:rPr lang="es-ES" i="1" dirty="0" err="1"/>
              <a:t>timestamp</a:t>
            </a:r>
            <a:r>
              <a:rPr lang="es-ES" dirty="0"/>
              <a:t> de acuerdo al instante en que el primer </a:t>
            </a:r>
            <a:r>
              <a:rPr lang="es-ES" dirty="0" smtClean="0"/>
              <a:t>byte </a:t>
            </a:r>
            <a:r>
              <a:rPr lang="es-ES" dirty="0"/>
              <a:t>es </a:t>
            </a:r>
            <a:r>
              <a:rPr lang="es-ES" dirty="0" smtClean="0"/>
              <a:t>muestreado.</a:t>
            </a:r>
            <a:endParaRPr lang="es-ES" dirty="0"/>
          </a:p>
          <a:p>
            <a:pPr lvl="1"/>
            <a:r>
              <a:rPr lang="es-ES" i="1" dirty="0" err="1"/>
              <a:t>Timestamp</a:t>
            </a:r>
            <a:r>
              <a:rPr lang="es-ES" dirty="0"/>
              <a:t> incrementa con el </a:t>
            </a:r>
            <a:r>
              <a:rPr lang="es-ES" dirty="0" smtClean="0"/>
              <a:t>tiempo.</a:t>
            </a:r>
            <a:endParaRPr lang="es-ES" dirty="0"/>
          </a:p>
          <a:p>
            <a:pPr lvl="1"/>
            <a:r>
              <a:rPr lang="es-ES" dirty="0"/>
              <a:t>Al recibir el paquete, el receptor reconstruye el tiempo </a:t>
            </a:r>
            <a:r>
              <a:rPr lang="es-ES" dirty="0" smtClean="0"/>
              <a:t>original, </a:t>
            </a:r>
            <a:r>
              <a:rPr lang="es-ES" dirty="0"/>
              <a:t>para reproducirlo con el muestreo original</a:t>
            </a:r>
            <a:r>
              <a:rPr lang="es-ES" dirty="0" smtClean="0"/>
              <a:t>.</a:t>
            </a:r>
          </a:p>
          <a:p>
            <a:pPr lvl="1"/>
            <a:endParaRPr lang="es-ES" dirty="0" smtClean="0"/>
          </a:p>
          <a:p>
            <a:r>
              <a:rPr lang="es-ES" b="1" dirty="0" smtClean="0"/>
              <a:t>UDP</a:t>
            </a:r>
            <a:r>
              <a:rPr lang="es-ES" dirty="0" smtClean="0"/>
              <a:t> no entrega paquetes en orden, aquí </a:t>
            </a:r>
            <a:r>
              <a:rPr lang="es-ES" dirty="0" smtClean="0"/>
              <a:t>entra en juego </a:t>
            </a:r>
            <a:r>
              <a:rPr lang="es-ES" dirty="0" smtClean="0"/>
              <a:t>el número de secuencia (</a:t>
            </a:r>
            <a:r>
              <a:rPr lang="es-ES" i="1" dirty="0" err="1" smtClean="0"/>
              <a:t>sequence</a:t>
            </a:r>
            <a:r>
              <a:rPr lang="es-ES" i="1" dirty="0" smtClean="0"/>
              <a:t> </a:t>
            </a:r>
            <a:r>
              <a:rPr lang="es-ES" i="1" dirty="0" err="1" smtClean="0"/>
              <a:t>number</a:t>
            </a:r>
            <a:r>
              <a:rPr lang="es-ES" dirty="0" smtClean="0"/>
              <a:t>) 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smtClean="0"/>
              <a:t>El identificador de tipo de carga (</a:t>
            </a:r>
            <a:r>
              <a:rPr lang="es-ES" i="1" dirty="0" err="1" smtClean="0"/>
              <a:t>payload</a:t>
            </a:r>
            <a:r>
              <a:rPr lang="es-ES" i="1" dirty="0" smtClean="0"/>
              <a:t> </a:t>
            </a:r>
            <a:r>
              <a:rPr lang="es-ES" i="1" dirty="0" err="1" smtClean="0"/>
              <a:t>type</a:t>
            </a:r>
            <a:r>
              <a:rPr lang="es-ES" i="1" dirty="0" smtClean="0"/>
              <a:t> </a:t>
            </a:r>
            <a:r>
              <a:rPr lang="es-ES" i="1" dirty="0" err="1" smtClean="0"/>
              <a:t>identifier</a:t>
            </a:r>
            <a:r>
              <a:rPr lang="es-ES" dirty="0" smtClean="0"/>
              <a:t>) proporciona el formato con el que fue comprimido/codificado la </a:t>
            </a:r>
            <a:r>
              <a:rPr lang="es-ES" dirty="0" smtClean="0"/>
              <a:t>información </a:t>
            </a:r>
            <a:r>
              <a:rPr lang="es-ES" dirty="0" smtClean="0"/>
              <a:t>a </a:t>
            </a:r>
            <a:r>
              <a:rPr lang="es-ES" dirty="0" smtClean="0"/>
              <a:t>transportar.</a:t>
            </a:r>
            <a:endParaRPr lang="es-ES" dirty="0" smtClean="0"/>
          </a:p>
          <a:p>
            <a:r>
              <a:rPr lang="es-ES" dirty="0" smtClean="0"/>
              <a:t>El Identificador de fuente (</a:t>
            </a:r>
            <a:r>
              <a:rPr lang="es-ES" i="1" dirty="0" err="1" smtClean="0"/>
              <a:t>source</a:t>
            </a:r>
            <a:r>
              <a:rPr lang="es-ES" i="1" dirty="0" smtClean="0"/>
              <a:t> </a:t>
            </a:r>
            <a:r>
              <a:rPr lang="es-ES" i="1" dirty="0" err="1" smtClean="0"/>
              <a:t>identification</a:t>
            </a:r>
            <a:r>
              <a:rPr lang="es-ES" dirty="0" smtClean="0"/>
              <a:t>) permite saber de donde </a:t>
            </a:r>
            <a:r>
              <a:rPr lang="es-ES" dirty="0" smtClean="0"/>
              <a:t>proviene </a:t>
            </a:r>
            <a:r>
              <a:rPr lang="es-ES" dirty="0" smtClean="0"/>
              <a:t>la </a:t>
            </a:r>
            <a:r>
              <a:rPr lang="es-ES" dirty="0" smtClean="0"/>
              <a:t>información.</a:t>
            </a:r>
            <a:endParaRPr lang="es-ES" dirty="0" smtClean="0"/>
          </a:p>
          <a:p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25805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2.2	RTP </a:t>
            </a:r>
            <a:r>
              <a:rPr lang="es-ES" dirty="0" err="1" smtClean="0"/>
              <a:t>Header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13" y="3075315"/>
            <a:ext cx="6905625" cy="283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293" y="1676400"/>
            <a:ext cx="4962525" cy="11525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852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3.	Que promete </a:t>
            </a:r>
            <a:r>
              <a:rPr lang="es-ES" b="1" dirty="0" smtClean="0"/>
              <a:t>RTSP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Alternativa a almacenar datos en disco.</a:t>
            </a:r>
          </a:p>
          <a:p>
            <a:r>
              <a:rPr lang="es-ES" dirty="0" smtClean="0"/>
              <a:t>Datos multimedias son enviados a través de internet como un flujo de agua.</a:t>
            </a:r>
          </a:p>
          <a:p>
            <a:r>
              <a:rPr lang="es-ES" dirty="0" smtClean="0"/>
              <a:t>Estilo </a:t>
            </a:r>
            <a:r>
              <a:rPr lang="es-ES" b="1" dirty="0" smtClean="0"/>
              <a:t>HTTP</a:t>
            </a:r>
            <a:r>
              <a:rPr lang="es-ES" dirty="0" smtClean="0"/>
              <a:t>.</a:t>
            </a:r>
          </a:p>
          <a:p>
            <a:r>
              <a:rPr lang="es-ES" dirty="0" smtClean="0"/>
              <a:t>Cliente puede controlar este flujo de datos.</a:t>
            </a:r>
          </a:p>
          <a:p>
            <a:pPr lvl="1"/>
            <a:r>
              <a:rPr lang="es-ES" dirty="0" smtClean="0"/>
              <a:t>Estilo </a:t>
            </a:r>
            <a:r>
              <a:rPr lang="es-ES" b="1" dirty="0" smtClean="0"/>
              <a:t>VCR</a:t>
            </a:r>
            <a:r>
              <a:rPr lang="es-ES" dirty="0" smtClean="0"/>
              <a:t> (</a:t>
            </a:r>
            <a:r>
              <a:rPr lang="es-ES" i="1" dirty="0" smtClean="0"/>
              <a:t>Play</a:t>
            </a:r>
            <a:r>
              <a:rPr lang="es-ES" dirty="0" smtClean="0"/>
              <a:t>, </a:t>
            </a:r>
            <a:r>
              <a:rPr lang="es-ES" i="1" dirty="0" smtClean="0"/>
              <a:t>Pause</a:t>
            </a:r>
            <a:r>
              <a:rPr lang="es-ES" dirty="0" smtClean="0"/>
              <a:t>, </a:t>
            </a:r>
            <a:r>
              <a:rPr lang="es-ES" i="1" dirty="0" smtClean="0"/>
              <a:t>FF</a:t>
            </a:r>
            <a:r>
              <a:rPr lang="es-ES" dirty="0" smtClean="0"/>
              <a:t>)</a:t>
            </a:r>
          </a:p>
          <a:p>
            <a:pPr lvl="1"/>
            <a:r>
              <a:rPr lang="es-ES" dirty="0" smtClean="0"/>
              <a:t>Trabaja con protocolos de menor nivel como </a:t>
            </a:r>
            <a:r>
              <a:rPr lang="es-ES" b="1" dirty="0" smtClean="0"/>
              <a:t>RTP</a:t>
            </a:r>
            <a:r>
              <a:rPr lang="es-ES" dirty="0" smtClean="0"/>
              <a:t>, </a:t>
            </a:r>
            <a:r>
              <a:rPr lang="es-ES" b="1" dirty="0" smtClean="0"/>
              <a:t>RSVP</a:t>
            </a:r>
            <a:r>
              <a:rPr lang="es-ES" dirty="0" smtClean="0"/>
              <a:t> y puede elegir entre </a:t>
            </a:r>
            <a:r>
              <a:rPr lang="es-ES" b="1" dirty="0" smtClean="0"/>
              <a:t>UDP</a:t>
            </a:r>
            <a:r>
              <a:rPr lang="es-ES" dirty="0" smtClean="0"/>
              <a:t> y </a:t>
            </a:r>
            <a:r>
              <a:rPr lang="es-ES" b="1" dirty="0" smtClean="0"/>
              <a:t>TCP</a:t>
            </a:r>
            <a:r>
              <a:rPr lang="es-ES" dirty="0" smtClean="0"/>
              <a:t> para los canales.</a:t>
            </a:r>
          </a:p>
        </p:txBody>
      </p:sp>
    </p:spTree>
    <p:extLst>
      <p:ext uri="{BB962C8B-B14F-4D97-AF65-F5344CB8AC3E}">
        <p14:creationId xmlns:p14="http://schemas.microsoft.com/office/powerpoint/2010/main" val="120394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990600"/>
          </a:xfrm>
        </p:spPr>
        <p:txBody>
          <a:bodyPr/>
          <a:lstStyle/>
          <a:p>
            <a:r>
              <a:rPr lang="es-ES" dirty="0" smtClean="0"/>
              <a:t>3.1	Como funciona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C</a:t>
            </a:r>
            <a:r>
              <a:rPr lang="es-ES" dirty="0" smtClean="0"/>
              <a:t>omo </a:t>
            </a:r>
            <a:r>
              <a:rPr lang="es-ES" dirty="0" smtClean="0"/>
              <a:t>una red de control remoto entre servidor y cliente.</a:t>
            </a:r>
          </a:p>
          <a:p>
            <a:r>
              <a:rPr lang="es-ES" dirty="0" smtClean="0"/>
              <a:t>Intenta dar los mismo servicios de audio y video que </a:t>
            </a:r>
            <a:r>
              <a:rPr lang="es-ES" b="1" dirty="0" smtClean="0"/>
              <a:t>HTTP</a:t>
            </a:r>
            <a:r>
              <a:rPr lang="es-ES" dirty="0" smtClean="0"/>
              <a:t> para texto y gráficos.</a:t>
            </a:r>
          </a:p>
          <a:p>
            <a:pPr lvl="1"/>
            <a:r>
              <a:rPr lang="es-ES" dirty="0" smtClean="0"/>
              <a:t>Flujo se identifica por </a:t>
            </a:r>
            <a:r>
              <a:rPr lang="es-ES" b="1" dirty="0" smtClean="0"/>
              <a:t>URL </a:t>
            </a:r>
            <a:r>
              <a:rPr lang="es-ES" b="1" dirty="0" smtClean="0"/>
              <a:t>RSTP.</a:t>
            </a:r>
            <a:endParaRPr lang="es-ES" b="1" dirty="0" smtClean="0"/>
          </a:p>
          <a:p>
            <a:pPr lvl="1"/>
            <a:r>
              <a:rPr lang="es-ES" dirty="0" smtClean="0"/>
              <a:t>Cada presentación y propiedades  multimedias quedan en ficheros de descripción.</a:t>
            </a:r>
          </a:p>
          <a:p>
            <a:pPr lvl="1"/>
            <a:r>
              <a:rPr lang="es-ES" b="1" dirty="0" smtClean="0"/>
              <a:t>HTTP</a:t>
            </a:r>
            <a:r>
              <a:rPr lang="es-ES" dirty="0" smtClean="0"/>
              <a:t> no tiene estados, </a:t>
            </a:r>
            <a:r>
              <a:rPr lang="es-ES" b="1" dirty="0" smtClean="0"/>
              <a:t>RTSP</a:t>
            </a:r>
            <a:r>
              <a:rPr lang="es-ES" dirty="0" smtClean="0"/>
              <a:t> necesita de estados para los pedidos y flujos.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215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3.2	Como funciona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Servicios y operaciones soportados entre cliente y servidor son:</a:t>
            </a:r>
          </a:p>
          <a:p>
            <a:pPr lvl="1"/>
            <a:r>
              <a:rPr lang="es-ES" b="1" dirty="0" smtClean="0"/>
              <a:t>OPTIONS: </a:t>
            </a:r>
            <a:r>
              <a:rPr lang="es-ES" dirty="0" smtClean="0"/>
              <a:t> Que opciones necesitan uno de los dos.</a:t>
            </a:r>
          </a:p>
          <a:p>
            <a:pPr lvl="1"/>
            <a:r>
              <a:rPr lang="es-ES" b="1" dirty="0" smtClean="0"/>
              <a:t>DESCRIBE:</a:t>
            </a:r>
            <a:r>
              <a:rPr lang="es-ES" dirty="0" smtClean="0"/>
              <a:t> Cliente consigue descripciones de un contenido.</a:t>
            </a:r>
          </a:p>
          <a:p>
            <a:pPr lvl="1"/>
            <a:r>
              <a:rPr lang="es-ES" b="1" dirty="0" smtClean="0"/>
              <a:t>ANNOUNCE: </a:t>
            </a:r>
            <a:r>
              <a:rPr lang="es-ES" dirty="0" smtClean="0"/>
              <a:t>Actualiza la descripción en tiempo real.</a:t>
            </a:r>
          </a:p>
          <a:p>
            <a:pPr lvl="1"/>
            <a:r>
              <a:rPr lang="es-ES" b="1" dirty="0" smtClean="0"/>
              <a:t>SETUP: </a:t>
            </a:r>
            <a:r>
              <a:rPr lang="es-ES" dirty="0" smtClean="0"/>
              <a:t>Cliente pregunta donde conseguir los datos.</a:t>
            </a:r>
          </a:p>
          <a:p>
            <a:pPr lvl="1"/>
            <a:r>
              <a:rPr lang="es-ES" b="1" dirty="0" smtClean="0"/>
              <a:t>PLAY: </a:t>
            </a:r>
            <a:r>
              <a:rPr lang="es-ES" dirty="0" smtClean="0"/>
              <a:t>Cliente pide al servidor flujos configurados en </a:t>
            </a:r>
            <a:r>
              <a:rPr lang="es-ES" b="1" dirty="0" smtClean="0"/>
              <a:t>SETUP.</a:t>
            </a:r>
          </a:p>
          <a:p>
            <a:pPr lvl="1"/>
            <a:r>
              <a:rPr lang="es-ES" b="1" dirty="0" smtClean="0"/>
              <a:t>PAUSE: </a:t>
            </a:r>
            <a:r>
              <a:rPr lang="es-ES" dirty="0" smtClean="0"/>
              <a:t>Cliente detiene envío sin liberar recursos de servidor.</a:t>
            </a:r>
          </a:p>
          <a:p>
            <a:pPr lvl="1"/>
            <a:r>
              <a:rPr lang="es-ES" b="1" dirty="0" smtClean="0"/>
              <a:t>TEARDOWN: </a:t>
            </a:r>
            <a:r>
              <a:rPr lang="es-ES" dirty="0" smtClean="0"/>
              <a:t>Cliente solicita liberar recursos y que detenga flujo.</a:t>
            </a:r>
          </a:p>
          <a:p>
            <a:pPr lvl="1"/>
            <a:r>
              <a:rPr lang="es-ES" b="1" dirty="0" smtClean="0"/>
              <a:t>GET_PARAMETER: </a:t>
            </a:r>
            <a:r>
              <a:rPr lang="es-ES" dirty="0" smtClean="0"/>
              <a:t>Consigue parámetro de flujo o presentación.</a:t>
            </a:r>
          </a:p>
          <a:p>
            <a:pPr lvl="1"/>
            <a:r>
              <a:rPr lang="es-ES" b="1" dirty="0" smtClean="0"/>
              <a:t>SET_PARAMETER:</a:t>
            </a:r>
            <a:r>
              <a:rPr lang="es-ES" dirty="0" smtClean="0"/>
              <a:t> </a:t>
            </a:r>
            <a:r>
              <a:rPr lang="es-ES" dirty="0" err="1" smtClean="0"/>
              <a:t>Setea</a:t>
            </a:r>
            <a:r>
              <a:rPr lang="es-ES" dirty="0" smtClean="0"/>
              <a:t> parámetro de flujo o presentación.</a:t>
            </a:r>
          </a:p>
          <a:p>
            <a:pPr lvl="1"/>
            <a:r>
              <a:rPr lang="es-ES" b="1" dirty="0" smtClean="0"/>
              <a:t>REDIRECT: </a:t>
            </a:r>
            <a:r>
              <a:rPr lang="es-ES" dirty="0" smtClean="0"/>
              <a:t>Servidor informa a cliente que debe conectarse a servidor en cabecera.</a:t>
            </a:r>
          </a:p>
          <a:p>
            <a:pPr lvl="1"/>
            <a:r>
              <a:rPr lang="es-ES" b="1" dirty="0" smtClean="0"/>
              <a:t>RECORD: </a:t>
            </a:r>
            <a:r>
              <a:rPr lang="es-ES" dirty="0" smtClean="0"/>
              <a:t>El cliente comienza a grabar datos.</a:t>
            </a:r>
          </a:p>
        </p:txBody>
      </p:sp>
    </p:spTree>
    <p:extLst>
      <p:ext uri="{BB962C8B-B14F-4D97-AF65-F5344CB8AC3E}">
        <p14:creationId xmlns:p14="http://schemas.microsoft.com/office/powerpoint/2010/main" val="13060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3.3	Diagrama </a:t>
            </a:r>
            <a:r>
              <a:rPr lang="es-ES" dirty="0" smtClean="0"/>
              <a:t>de estados</a:t>
            </a:r>
            <a:endParaRPr lang="es-ES" dirty="0"/>
          </a:p>
        </p:txBody>
      </p:sp>
      <p:sp>
        <p:nvSpPr>
          <p:cNvPr id="4" name="Oval 3"/>
          <p:cNvSpPr/>
          <p:nvPr/>
        </p:nvSpPr>
        <p:spPr>
          <a:xfrm>
            <a:off x="905388" y="3263900"/>
            <a:ext cx="1752600" cy="10668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INIT</a:t>
            </a:r>
            <a:endParaRPr lang="es-ES" sz="2400" dirty="0"/>
          </a:p>
        </p:txBody>
      </p:sp>
      <p:sp>
        <p:nvSpPr>
          <p:cNvPr id="6" name="Oval 5"/>
          <p:cNvSpPr/>
          <p:nvPr/>
        </p:nvSpPr>
        <p:spPr>
          <a:xfrm>
            <a:off x="3581400" y="3263900"/>
            <a:ext cx="1752600" cy="10668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READY</a:t>
            </a:r>
            <a:endParaRPr lang="es-ES" sz="2400" dirty="0"/>
          </a:p>
        </p:txBody>
      </p:sp>
      <p:sp>
        <p:nvSpPr>
          <p:cNvPr id="7" name="Oval 6"/>
          <p:cNvSpPr/>
          <p:nvPr/>
        </p:nvSpPr>
        <p:spPr>
          <a:xfrm>
            <a:off x="6248400" y="3276600"/>
            <a:ext cx="1828800" cy="10668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/>
              <a:t>PLAYING</a:t>
            </a:r>
            <a:endParaRPr lang="es-ES" sz="2000" dirty="0"/>
          </a:p>
        </p:txBody>
      </p:sp>
      <p:cxnSp>
        <p:nvCxnSpPr>
          <p:cNvPr id="12" name="Curved Connector 11"/>
          <p:cNvCxnSpPr>
            <a:stCxn id="4" idx="7"/>
            <a:endCxn id="6" idx="1"/>
          </p:cNvCxnSpPr>
          <p:nvPr/>
        </p:nvCxnSpPr>
        <p:spPr>
          <a:xfrm rot="5400000" flipH="1" flipV="1">
            <a:off x="3119694" y="2701761"/>
            <a:ext cx="12700" cy="1436736"/>
          </a:xfrm>
          <a:prstGeom prst="curvedConnector3">
            <a:avLst>
              <a:gd name="adj1" fmla="val 3030150"/>
            </a:avLst>
          </a:prstGeom>
          <a:ln w="3175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stCxn id="6" idx="7"/>
            <a:endCxn id="7" idx="1"/>
          </p:cNvCxnSpPr>
          <p:nvPr/>
        </p:nvCxnSpPr>
        <p:spPr>
          <a:xfrm rot="16200000" flipH="1">
            <a:off x="5790430" y="2707037"/>
            <a:ext cx="12700" cy="1438884"/>
          </a:xfrm>
          <a:prstGeom prst="curvedConnector3">
            <a:avLst>
              <a:gd name="adj1" fmla="val -3030150"/>
            </a:avLst>
          </a:prstGeom>
          <a:ln w="3175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6" idx="3"/>
            <a:endCxn id="4" idx="5"/>
          </p:cNvCxnSpPr>
          <p:nvPr/>
        </p:nvCxnSpPr>
        <p:spPr>
          <a:xfrm rot="5400000">
            <a:off x="3119694" y="3456103"/>
            <a:ext cx="12700" cy="1436736"/>
          </a:xfrm>
          <a:prstGeom prst="curvedConnector3">
            <a:avLst>
              <a:gd name="adj1" fmla="val 3030150"/>
            </a:avLst>
          </a:prstGeom>
          <a:ln w="3175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7" idx="3"/>
            <a:endCxn id="6" idx="5"/>
          </p:cNvCxnSpPr>
          <p:nvPr/>
        </p:nvCxnSpPr>
        <p:spPr>
          <a:xfrm rot="5400000" flipH="1">
            <a:off x="5790430" y="3461379"/>
            <a:ext cx="12700" cy="1438884"/>
          </a:xfrm>
          <a:prstGeom prst="curvedConnector3">
            <a:avLst>
              <a:gd name="adj1" fmla="val -3030150"/>
            </a:avLst>
          </a:prstGeom>
          <a:ln w="3175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7" idx="4"/>
            <a:endCxn id="4" idx="4"/>
          </p:cNvCxnSpPr>
          <p:nvPr/>
        </p:nvCxnSpPr>
        <p:spPr>
          <a:xfrm rot="5400000" flipH="1">
            <a:off x="4465894" y="1646494"/>
            <a:ext cx="12700" cy="5381112"/>
          </a:xfrm>
          <a:prstGeom prst="curvedConnector3">
            <a:avLst>
              <a:gd name="adj1" fmla="val -9100000"/>
            </a:avLst>
          </a:prstGeom>
          <a:ln w="3175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77" name="TextBox 2076"/>
          <p:cNvSpPr txBox="1"/>
          <p:nvPr/>
        </p:nvSpPr>
        <p:spPr>
          <a:xfrm>
            <a:off x="2706944" y="2486055"/>
            <a:ext cx="1084928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" sz="2000" b="1" i="1" dirty="0" err="1" smtClean="0"/>
              <a:t>Setup</a:t>
            </a:r>
            <a:endParaRPr lang="es-ES" sz="2000" b="1" i="1" dirty="0"/>
          </a:p>
        </p:txBody>
      </p:sp>
      <p:sp>
        <p:nvSpPr>
          <p:cNvPr id="2078" name="TextBox 2077"/>
          <p:cNvSpPr txBox="1"/>
          <p:nvPr/>
        </p:nvSpPr>
        <p:spPr>
          <a:xfrm>
            <a:off x="5486400" y="2516833"/>
            <a:ext cx="762000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" sz="2000" b="1" i="1" dirty="0" smtClean="0"/>
              <a:t>Play</a:t>
            </a:r>
            <a:endParaRPr lang="es-ES" sz="2000" b="1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2460216" y="4575145"/>
            <a:ext cx="1578384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" sz="2000" b="1" i="1" dirty="0" err="1" smtClean="0"/>
              <a:t>Teardown</a:t>
            </a:r>
            <a:endParaRPr lang="es-ES" sz="2000" b="1" i="1" dirty="0"/>
          </a:p>
        </p:txBody>
      </p:sp>
      <p:sp>
        <p:nvSpPr>
          <p:cNvPr id="68" name="TextBox 67"/>
          <p:cNvSpPr txBox="1"/>
          <p:nvPr/>
        </p:nvSpPr>
        <p:spPr>
          <a:xfrm>
            <a:off x="5486400" y="4575145"/>
            <a:ext cx="1018662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" sz="2000" b="1" i="1" dirty="0" smtClean="0"/>
              <a:t>Pause</a:t>
            </a:r>
            <a:endParaRPr lang="es-ES" sz="2000" b="1" i="1" dirty="0"/>
          </a:p>
        </p:txBody>
      </p:sp>
      <p:sp>
        <p:nvSpPr>
          <p:cNvPr id="69" name="TextBox 68"/>
          <p:cNvSpPr txBox="1"/>
          <p:nvPr/>
        </p:nvSpPr>
        <p:spPr>
          <a:xfrm>
            <a:off x="3791872" y="5486400"/>
            <a:ext cx="1694528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" sz="2000" b="1" i="1" dirty="0" err="1" smtClean="0"/>
              <a:t>Teardown</a:t>
            </a:r>
            <a:endParaRPr lang="es-ES" sz="2000" b="1" i="1" dirty="0"/>
          </a:p>
        </p:txBody>
      </p:sp>
    </p:spTree>
    <p:extLst>
      <p:ext uri="{BB962C8B-B14F-4D97-AF65-F5344CB8AC3E}">
        <p14:creationId xmlns:p14="http://schemas.microsoft.com/office/powerpoint/2010/main" val="305960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321</TotalTime>
  <Words>697</Words>
  <Application>Microsoft Office PowerPoint</Application>
  <PresentationFormat>On-screen Show (4:3)</PresentationFormat>
  <Paragraphs>124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RTP y RTSP:</vt:lpstr>
      <vt:lpstr>1. Abstract</vt:lpstr>
      <vt:lpstr>2. Que promete RTP</vt:lpstr>
      <vt:lpstr>2.1 Como funciona </vt:lpstr>
      <vt:lpstr>2.2 RTP Header</vt:lpstr>
      <vt:lpstr>3. Que promete RTSP </vt:lpstr>
      <vt:lpstr>3.1 Como funciona</vt:lpstr>
      <vt:lpstr>3.2 Como funciona</vt:lpstr>
      <vt:lpstr>3.3 Diagrama de estados</vt:lpstr>
      <vt:lpstr>3.4 Ejemplo de interacción entre servidor y cliente</vt:lpstr>
      <vt:lpstr>4. Resumen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RTP y RTSP:</dc:title>
  <dc:creator>Marcio</dc:creator>
  <cp:lastModifiedBy>Marcio</cp:lastModifiedBy>
  <cp:revision>20</cp:revision>
  <dcterms:created xsi:type="dcterms:W3CDTF">2006-08-16T00:00:00Z</dcterms:created>
  <dcterms:modified xsi:type="dcterms:W3CDTF">2012-11-29T20:36:22Z</dcterms:modified>
</cp:coreProperties>
</file>