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71" r:id="rId16"/>
    <p:sldId id="272" r:id="rId17"/>
    <p:sldId id="276" r:id="rId18"/>
    <p:sldId id="274" r:id="rId19"/>
    <p:sldId id="275" r:id="rId20"/>
    <p:sldId id="269" r:id="rId21"/>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1656" y="-27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L" dirty="0"/>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07CD6D-05F6-4371-92D6-B896A6E00A87}" type="datetimeFigureOut">
              <a:rPr lang="es-CL" smtClean="0"/>
              <a:t>07-12-2012</a:t>
            </a:fld>
            <a:endParaRPr lang="es-CL" dirty="0"/>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L" dirty="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L" dirty="0"/>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92D715-993A-45FC-B2CB-A42FAE1A17C9}" type="slidenum">
              <a:rPr lang="es-CL" smtClean="0"/>
              <a:t>‹Nº›</a:t>
            </a:fld>
            <a:endParaRPr lang="es-CL" dirty="0"/>
          </a:p>
        </p:txBody>
      </p:sp>
    </p:spTree>
    <p:extLst>
      <p:ext uri="{BB962C8B-B14F-4D97-AF65-F5344CB8AC3E}">
        <p14:creationId xmlns:p14="http://schemas.microsoft.com/office/powerpoint/2010/main" val="382834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L" dirty="0"/>
          </a:p>
        </p:txBody>
      </p:sp>
      <p:sp>
        <p:nvSpPr>
          <p:cNvPr id="4" name="3 Marcador de número de diapositiva"/>
          <p:cNvSpPr>
            <a:spLocks noGrp="1"/>
          </p:cNvSpPr>
          <p:nvPr>
            <p:ph type="sldNum" sz="quarter" idx="10"/>
          </p:nvPr>
        </p:nvSpPr>
        <p:spPr/>
        <p:txBody>
          <a:bodyPr/>
          <a:lstStyle/>
          <a:p>
            <a:fld id="{3892D715-993A-45FC-B2CB-A42FAE1A17C9}" type="slidenum">
              <a:rPr lang="es-CL" smtClean="0"/>
              <a:t>5</a:t>
            </a:fld>
            <a:endParaRPr lang="es-CL" dirty="0"/>
          </a:p>
        </p:txBody>
      </p:sp>
    </p:spTree>
    <p:extLst>
      <p:ext uri="{BB962C8B-B14F-4D97-AF65-F5344CB8AC3E}">
        <p14:creationId xmlns:p14="http://schemas.microsoft.com/office/powerpoint/2010/main" val="11335485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7" name="Date Placeholder 6"/>
          <p:cNvSpPr>
            <a:spLocks noGrp="1"/>
          </p:cNvSpPr>
          <p:nvPr>
            <p:ph type="dt" sz="half" idx="10"/>
          </p:nvPr>
        </p:nvSpPr>
        <p:spPr/>
        <p:txBody>
          <a:bodyPr/>
          <a:lstStyle/>
          <a:p>
            <a:fld id="{45D35A10-17EB-4D2F-B273-C7F4918ECD42}" type="datetimeFigureOut">
              <a:rPr lang="es-CL" smtClean="0"/>
              <a:t>07-12-2012</a:t>
            </a:fld>
            <a:endParaRPr lang="es-CL" dirty="0"/>
          </a:p>
        </p:txBody>
      </p:sp>
      <p:sp>
        <p:nvSpPr>
          <p:cNvPr id="8" name="Slide Number Placeholder 7"/>
          <p:cNvSpPr>
            <a:spLocks noGrp="1"/>
          </p:cNvSpPr>
          <p:nvPr>
            <p:ph type="sldNum" sz="quarter" idx="11"/>
          </p:nvPr>
        </p:nvSpPr>
        <p:spPr/>
        <p:txBody>
          <a:bodyPr/>
          <a:lstStyle/>
          <a:p>
            <a:fld id="{87775386-043B-4FDD-BCC2-194E265A5D6B}" type="slidenum">
              <a:rPr lang="es-CL" smtClean="0"/>
              <a:t>‹Nº›</a:t>
            </a:fld>
            <a:endParaRPr lang="es-CL" dirty="0"/>
          </a:p>
        </p:txBody>
      </p:sp>
      <p:sp>
        <p:nvSpPr>
          <p:cNvPr id="9" name="Footer Placeholder 8"/>
          <p:cNvSpPr>
            <a:spLocks noGrp="1"/>
          </p:cNvSpPr>
          <p:nvPr>
            <p:ph type="ftr" sz="quarter" idx="12"/>
          </p:nvPr>
        </p:nvSpPr>
        <p:spPr/>
        <p:txBody>
          <a:bodyPr/>
          <a:lstStyle/>
          <a:p>
            <a:endParaRPr lang="es-CL"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45D35A10-17EB-4D2F-B273-C7F4918ECD42}" type="datetimeFigureOut">
              <a:rPr lang="es-CL" smtClean="0"/>
              <a:t>07-12-2012</a:t>
            </a:fld>
            <a:endParaRPr lang="es-CL" dirty="0"/>
          </a:p>
        </p:txBody>
      </p:sp>
      <p:sp>
        <p:nvSpPr>
          <p:cNvPr id="5" name="Footer Placeholder 4"/>
          <p:cNvSpPr>
            <a:spLocks noGrp="1"/>
          </p:cNvSpPr>
          <p:nvPr>
            <p:ph type="ftr" sz="quarter" idx="11"/>
          </p:nvPr>
        </p:nvSpPr>
        <p:spPr/>
        <p:txBody>
          <a:bodyPr/>
          <a:lstStyle/>
          <a:p>
            <a:endParaRPr lang="es-CL" dirty="0"/>
          </a:p>
        </p:txBody>
      </p:sp>
      <p:sp>
        <p:nvSpPr>
          <p:cNvPr id="6" name="Slide Number Placeholder 5"/>
          <p:cNvSpPr>
            <a:spLocks noGrp="1"/>
          </p:cNvSpPr>
          <p:nvPr>
            <p:ph type="sldNum" sz="quarter" idx="12"/>
          </p:nvPr>
        </p:nvSpPr>
        <p:spPr/>
        <p:txBody>
          <a:bodyPr/>
          <a:lstStyle/>
          <a:p>
            <a:fld id="{87775386-043B-4FDD-BCC2-194E265A5D6B}" type="slidenum">
              <a:rPr lang="es-CL" smtClean="0"/>
              <a:t>‹Nº›</a:t>
            </a:fld>
            <a:endParaRPr lang="es-CL"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45D35A10-17EB-4D2F-B273-C7F4918ECD42}" type="datetimeFigureOut">
              <a:rPr lang="es-CL" smtClean="0"/>
              <a:t>07-12-2012</a:t>
            </a:fld>
            <a:endParaRPr lang="es-CL" dirty="0"/>
          </a:p>
        </p:txBody>
      </p:sp>
      <p:sp>
        <p:nvSpPr>
          <p:cNvPr id="5" name="Footer Placeholder 4"/>
          <p:cNvSpPr>
            <a:spLocks noGrp="1"/>
          </p:cNvSpPr>
          <p:nvPr>
            <p:ph type="ftr" sz="quarter" idx="11"/>
          </p:nvPr>
        </p:nvSpPr>
        <p:spPr/>
        <p:txBody>
          <a:bodyPr/>
          <a:lstStyle/>
          <a:p>
            <a:endParaRPr lang="es-CL" dirty="0"/>
          </a:p>
        </p:txBody>
      </p:sp>
      <p:sp>
        <p:nvSpPr>
          <p:cNvPr id="6" name="Slide Number Placeholder 5"/>
          <p:cNvSpPr>
            <a:spLocks noGrp="1"/>
          </p:cNvSpPr>
          <p:nvPr>
            <p:ph type="sldNum" sz="quarter" idx="12"/>
          </p:nvPr>
        </p:nvSpPr>
        <p:spPr/>
        <p:txBody>
          <a:bodyPr/>
          <a:lstStyle/>
          <a:p>
            <a:fld id="{87775386-043B-4FDD-BCC2-194E265A5D6B}" type="slidenum">
              <a:rPr lang="es-CL" smtClean="0"/>
              <a:t>‹Nº›</a:t>
            </a:fld>
            <a:endParaRPr lang="es-CL"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4" name="Date Placeholder 3"/>
          <p:cNvSpPr>
            <a:spLocks noGrp="1"/>
          </p:cNvSpPr>
          <p:nvPr>
            <p:ph type="dt" sz="half" idx="10"/>
          </p:nvPr>
        </p:nvSpPr>
        <p:spPr/>
        <p:txBody>
          <a:bodyPr/>
          <a:lstStyle/>
          <a:p>
            <a:fld id="{45D35A10-17EB-4D2F-B273-C7F4918ECD42}" type="datetimeFigureOut">
              <a:rPr lang="es-CL" smtClean="0"/>
              <a:t>07-12-2012</a:t>
            </a:fld>
            <a:endParaRPr lang="es-CL" dirty="0"/>
          </a:p>
        </p:txBody>
      </p:sp>
      <p:sp>
        <p:nvSpPr>
          <p:cNvPr id="5" name="Footer Placeholder 4"/>
          <p:cNvSpPr>
            <a:spLocks noGrp="1"/>
          </p:cNvSpPr>
          <p:nvPr>
            <p:ph type="ftr" sz="quarter" idx="11"/>
          </p:nvPr>
        </p:nvSpPr>
        <p:spPr/>
        <p:txBody>
          <a:bodyPr/>
          <a:lstStyle/>
          <a:p>
            <a:endParaRPr lang="es-CL" dirty="0"/>
          </a:p>
        </p:txBody>
      </p:sp>
      <p:sp>
        <p:nvSpPr>
          <p:cNvPr id="6" name="Slide Number Placeholder 5"/>
          <p:cNvSpPr>
            <a:spLocks noGrp="1"/>
          </p:cNvSpPr>
          <p:nvPr>
            <p:ph type="sldNum" sz="quarter" idx="12"/>
          </p:nvPr>
        </p:nvSpPr>
        <p:spPr/>
        <p:txBody>
          <a:bodyPr/>
          <a:lstStyle/>
          <a:p>
            <a:fld id="{87775386-043B-4FDD-BCC2-194E265A5D6B}" type="slidenum">
              <a:rPr lang="es-CL" smtClean="0"/>
              <a:t>‹Nº›</a:t>
            </a:fld>
            <a:endParaRPr lang="es-CL"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45D35A10-17EB-4D2F-B273-C7F4918ECD42}" type="datetimeFigureOut">
              <a:rPr lang="es-CL" smtClean="0"/>
              <a:t>07-12-2012</a:t>
            </a:fld>
            <a:endParaRPr lang="es-CL" dirty="0"/>
          </a:p>
        </p:txBody>
      </p:sp>
      <p:sp>
        <p:nvSpPr>
          <p:cNvPr id="5" name="Footer Placeholder 4"/>
          <p:cNvSpPr>
            <a:spLocks noGrp="1"/>
          </p:cNvSpPr>
          <p:nvPr>
            <p:ph type="ftr" sz="quarter" idx="11"/>
          </p:nvPr>
        </p:nvSpPr>
        <p:spPr/>
        <p:txBody>
          <a:bodyPr/>
          <a:lstStyle/>
          <a:p>
            <a:endParaRPr lang="es-CL" dirty="0"/>
          </a:p>
        </p:txBody>
      </p:sp>
      <p:sp>
        <p:nvSpPr>
          <p:cNvPr id="6" name="Slide Number Placeholder 5"/>
          <p:cNvSpPr>
            <a:spLocks noGrp="1"/>
          </p:cNvSpPr>
          <p:nvPr>
            <p:ph type="sldNum" sz="quarter" idx="12"/>
          </p:nvPr>
        </p:nvSpPr>
        <p:spPr/>
        <p:txBody>
          <a:bodyPr/>
          <a:lstStyle/>
          <a:p>
            <a:fld id="{87775386-043B-4FDD-BCC2-194E265A5D6B}" type="slidenum">
              <a:rPr lang="es-CL" smtClean="0"/>
              <a:t>‹Nº›</a:t>
            </a:fld>
            <a:endParaRPr lang="es-CL" dirty="0"/>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5" name="Date Placeholder 4"/>
          <p:cNvSpPr>
            <a:spLocks noGrp="1"/>
          </p:cNvSpPr>
          <p:nvPr>
            <p:ph type="dt" sz="half" idx="10"/>
          </p:nvPr>
        </p:nvSpPr>
        <p:spPr/>
        <p:txBody>
          <a:bodyPr/>
          <a:lstStyle/>
          <a:p>
            <a:fld id="{45D35A10-17EB-4D2F-B273-C7F4918ECD42}" type="datetimeFigureOut">
              <a:rPr lang="es-CL" smtClean="0"/>
              <a:t>07-12-2012</a:t>
            </a:fld>
            <a:endParaRPr lang="es-CL" dirty="0"/>
          </a:p>
        </p:txBody>
      </p:sp>
      <p:sp>
        <p:nvSpPr>
          <p:cNvPr id="6" name="Footer Placeholder 5"/>
          <p:cNvSpPr>
            <a:spLocks noGrp="1"/>
          </p:cNvSpPr>
          <p:nvPr>
            <p:ph type="ftr" sz="quarter" idx="11"/>
          </p:nvPr>
        </p:nvSpPr>
        <p:spPr/>
        <p:txBody>
          <a:bodyPr/>
          <a:lstStyle/>
          <a:p>
            <a:endParaRPr lang="es-CL" dirty="0"/>
          </a:p>
        </p:txBody>
      </p:sp>
      <p:sp>
        <p:nvSpPr>
          <p:cNvPr id="7" name="Slide Number Placeholder 6"/>
          <p:cNvSpPr>
            <a:spLocks noGrp="1"/>
          </p:cNvSpPr>
          <p:nvPr>
            <p:ph type="sldNum" sz="quarter" idx="12"/>
          </p:nvPr>
        </p:nvSpPr>
        <p:spPr/>
        <p:txBody>
          <a:bodyPr/>
          <a:lstStyle/>
          <a:p>
            <a:fld id="{87775386-043B-4FDD-BCC2-194E265A5D6B}" type="slidenum">
              <a:rPr lang="es-CL" smtClean="0"/>
              <a:t>‹Nº›</a:t>
            </a:fld>
            <a:endParaRPr lang="es-CL" dirty="0"/>
          </a:p>
        </p:txBody>
      </p:sp>
      <p:sp>
        <p:nvSpPr>
          <p:cNvPr id="9" name="Content Placeholder 8"/>
          <p:cNvSpPr>
            <a:spLocks noGrp="1"/>
          </p:cNvSpPr>
          <p:nvPr>
            <p:ph sz="quarter" idx="13"/>
          </p:nvPr>
        </p:nvSpPr>
        <p:spPr>
          <a:xfrm>
            <a:off x="365760" y="1600200"/>
            <a:ext cx="4041648" cy="452628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7" name="Date Placeholder 6"/>
          <p:cNvSpPr>
            <a:spLocks noGrp="1"/>
          </p:cNvSpPr>
          <p:nvPr>
            <p:ph type="dt" sz="half" idx="10"/>
          </p:nvPr>
        </p:nvSpPr>
        <p:spPr/>
        <p:txBody>
          <a:bodyPr/>
          <a:lstStyle/>
          <a:p>
            <a:fld id="{45D35A10-17EB-4D2F-B273-C7F4918ECD42}" type="datetimeFigureOut">
              <a:rPr lang="es-CL" smtClean="0"/>
              <a:t>07-12-2012</a:t>
            </a:fld>
            <a:endParaRPr lang="es-CL" dirty="0"/>
          </a:p>
        </p:txBody>
      </p:sp>
      <p:sp>
        <p:nvSpPr>
          <p:cNvPr id="8" name="Footer Placeholder 7"/>
          <p:cNvSpPr>
            <a:spLocks noGrp="1"/>
          </p:cNvSpPr>
          <p:nvPr>
            <p:ph type="ftr" sz="quarter" idx="11"/>
          </p:nvPr>
        </p:nvSpPr>
        <p:spPr/>
        <p:txBody>
          <a:bodyPr/>
          <a:lstStyle/>
          <a:p>
            <a:endParaRPr lang="es-CL" dirty="0"/>
          </a:p>
        </p:txBody>
      </p:sp>
      <p:sp>
        <p:nvSpPr>
          <p:cNvPr id="9" name="Slide Number Placeholder 8"/>
          <p:cNvSpPr>
            <a:spLocks noGrp="1"/>
          </p:cNvSpPr>
          <p:nvPr>
            <p:ph type="sldNum" sz="quarter" idx="12"/>
          </p:nvPr>
        </p:nvSpPr>
        <p:spPr/>
        <p:txBody>
          <a:bodyPr/>
          <a:lstStyle/>
          <a:p>
            <a:fld id="{87775386-043B-4FDD-BCC2-194E265A5D6B}" type="slidenum">
              <a:rPr lang="es-CL" smtClean="0"/>
              <a:t>‹Nº›</a:t>
            </a:fld>
            <a:endParaRPr lang="es-CL" dirty="0"/>
          </a:p>
        </p:txBody>
      </p:sp>
      <p:sp>
        <p:nvSpPr>
          <p:cNvPr id="11" name="Content Placeholder 10"/>
          <p:cNvSpPr>
            <a:spLocks noGrp="1"/>
          </p:cNvSpPr>
          <p:nvPr>
            <p:ph sz="quarter" idx="13"/>
          </p:nvPr>
        </p:nvSpPr>
        <p:spPr>
          <a:xfrm>
            <a:off x="457200" y="2212848"/>
            <a:ext cx="4041648" cy="391363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45D35A10-17EB-4D2F-B273-C7F4918ECD42}" type="datetimeFigureOut">
              <a:rPr lang="es-CL" smtClean="0"/>
              <a:t>07-12-2012</a:t>
            </a:fld>
            <a:endParaRPr lang="es-CL" dirty="0"/>
          </a:p>
        </p:txBody>
      </p:sp>
      <p:sp>
        <p:nvSpPr>
          <p:cNvPr id="4" name="Footer Placeholder 3"/>
          <p:cNvSpPr>
            <a:spLocks noGrp="1"/>
          </p:cNvSpPr>
          <p:nvPr>
            <p:ph type="ftr" sz="quarter" idx="11"/>
          </p:nvPr>
        </p:nvSpPr>
        <p:spPr/>
        <p:txBody>
          <a:bodyPr/>
          <a:lstStyle/>
          <a:p>
            <a:endParaRPr lang="es-CL" dirty="0"/>
          </a:p>
        </p:txBody>
      </p:sp>
      <p:sp>
        <p:nvSpPr>
          <p:cNvPr id="5" name="Slide Number Placeholder 4"/>
          <p:cNvSpPr>
            <a:spLocks noGrp="1"/>
          </p:cNvSpPr>
          <p:nvPr>
            <p:ph type="sldNum" sz="quarter" idx="12"/>
          </p:nvPr>
        </p:nvSpPr>
        <p:spPr/>
        <p:txBody>
          <a:bodyPr/>
          <a:lstStyle/>
          <a:p>
            <a:fld id="{87775386-043B-4FDD-BCC2-194E265A5D6B}" type="slidenum">
              <a:rPr lang="es-CL" smtClean="0"/>
              <a:t>‹Nº›</a:t>
            </a:fld>
            <a:endParaRPr lang="es-CL"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D35A10-17EB-4D2F-B273-C7F4918ECD42}" type="datetimeFigureOut">
              <a:rPr lang="es-CL" smtClean="0"/>
              <a:t>07-12-2012</a:t>
            </a:fld>
            <a:endParaRPr lang="es-CL" dirty="0"/>
          </a:p>
        </p:txBody>
      </p:sp>
      <p:sp>
        <p:nvSpPr>
          <p:cNvPr id="3" name="Footer Placeholder 2"/>
          <p:cNvSpPr>
            <a:spLocks noGrp="1"/>
          </p:cNvSpPr>
          <p:nvPr>
            <p:ph type="ftr" sz="quarter" idx="11"/>
          </p:nvPr>
        </p:nvSpPr>
        <p:spPr/>
        <p:txBody>
          <a:bodyPr/>
          <a:lstStyle/>
          <a:p>
            <a:endParaRPr lang="es-CL" dirty="0"/>
          </a:p>
        </p:txBody>
      </p:sp>
      <p:sp>
        <p:nvSpPr>
          <p:cNvPr id="4" name="Slide Number Placeholder 3"/>
          <p:cNvSpPr>
            <a:spLocks noGrp="1"/>
          </p:cNvSpPr>
          <p:nvPr>
            <p:ph type="sldNum" sz="quarter" idx="12"/>
          </p:nvPr>
        </p:nvSpPr>
        <p:spPr/>
        <p:txBody>
          <a:bodyPr/>
          <a:lstStyle/>
          <a:p>
            <a:fld id="{87775386-043B-4FDD-BCC2-194E265A5D6B}" type="slidenum">
              <a:rPr lang="es-CL" smtClean="0"/>
              <a:t>‹Nº›</a:t>
            </a:fld>
            <a:endParaRPr lang="es-CL"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5D35A10-17EB-4D2F-B273-C7F4918ECD42}" type="datetimeFigureOut">
              <a:rPr lang="es-CL" smtClean="0"/>
              <a:t>07-12-2012</a:t>
            </a:fld>
            <a:endParaRPr lang="es-CL" dirty="0"/>
          </a:p>
        </p:txBody>
      </p:sp>
      <p:sp>
        <p:nvSpPr>
          <p:cNvPr id="6" name="Footer Placeholder 5"/>
          <p:cNvSpPr>
            <a:spLocks noGrp="1"/>
          </p:cNvSpPr>
          <p:nvPr>
            <p:ph type="ftr" sz="quarter" idx="11"/>
          </p:nvPr>
        </p:nvSpPr>
        <p:spPr/>
        <p:txBody>
          <a:bodyPr/>
          <a:lstStyle/>
          <a:p>
            <a:endParaRPr lang="es-CL" dirty="0"/>
          </a:p>
        </p:txBody>
      </p:sp>
      <p:sp>
        <p:nvSpPr>
          <p:cNvPr id="7" name="Slide Number Placeholder 6"/>
          <p:cNvSpPr>
            <a:spLocks noGrp="1"/>
          </p:cNvSpPr>
          <p:nvPr>
            <p:ph type="sldNum" sz="quarter" idx="12"/>
          </p:nvPr>
        </p:nvSpPr>
        <p:spPr/>
        <p:txBody>
          <a:bodyPr/>
          <a:lstStyle/>
          <a:p>
            <a:fld id="{87775386-043B-4FDD-BCC2-194E265A5D6B}" type="slidenum">
              <a:rPr lang="es-CL" smtClean="0"/>
              <a:t>‹Nº›</a:t>
            </a:fld>
            <a:endParaRPr lang="es-CL"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5D35A10-17EB-4D2F-B273-C7F4918ECD42}" type="datetimeFigureOut">
              <a:rPr lang="es-CL" smtClean="0"/>
              <a:t>07-12-2012</a:t>
            </a:fld>
            <a:endParaRPr lang="es-CL" dirty="0"/>
          </a:p>
        </p:txBody>
      </p:sp>
      <p:sp>
        <p:nvSpPr>
          <p:cNvPr id="6" name="Footer Placeholder 5"/>
          <p:cNvSpPr>
            <a:spLocks noGrp="1"/>
          </p:cNvSpPr>
          <p:nvPr>
            <p:ph type="ftr" sz="quarter" idx="11"/>
          </p:nvPr>
        </p:nvSpPr>
        <p:spPr/>
        <p:txBody>
          <a:bodyPr/>
          <a:lstStyle/>
          <a:p>
            <a:endParaRPr lang="es-CL" dirty="0"/>
          </a:p>
        </p:txBody>
      </p:sp>
      <p:sp>
        <p:nvSpPr>
          <p:cNvPr id="7" name="Slide Number Placeholder 6"/>
          <p:cNvSpPr>
            <a:spLocks noGrp="1"/>
          </p:cNvSpPr>
          <p:nvPr>
            <p:ph type="sldNum" sz="quarter" idx="12"/>
          </p:nvPr>
        </p:nvSpPr>
        <p:spPr/>
        <p:txBody>
          <a:bodyPr/>
          <a:lstStyle/>
          <a:p>
            <a:fld id="{87775386-043B-4FDD-BCC2-194E265A5D6B}" type="slidenum">
              <a:rPr lang="es-CL" smtClean="0"/>
              <a:t>‹Nº›</a:t>
            </a:fld>
            <a:endParaRPr lang="es-CL"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45D35A10-17EB-4D2F-B273-C7F4918ECD42}" type="datetimeFigureOut">
              <a:rPr lang="es-CL" smtClean="0"/>
              <a:t>07-12-2012</a:t>
            </a:fld>
            <a:endParaRPr lang="es-CL" dirty="0"/>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s-CL" dirty="0"/>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87775386-043B-4FDD-BCC2-194E265A5D6B}" type="slidenum">
              <a:rPr lang="es-CL" smtClean="0"/>
              <a:t>‹Nº›</a:t>
            </a:fld>
            <a:endParaRPr lang="es-CL" dirty="0"/>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motorola.com/Business/XL-ES/Productos+y+Servicios+para+Empresas/Soluciones+de+Redes+Inalambricas/Redes+Mesh"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code.google.com/p/wifi-mesh/"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tmp"/><Relationship Id="rId2" Type="http://schemas.openxmlformats.org/officeDocument/2006/relationships/image" Target="../media/image7.tmp"/><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tmp"/><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tmp"/><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609601"/>
            <a:ext cx="7772400" cy="2963415"/>
          </a:xfrm>
        </p:spPr>
        <p:txBody>
          <a:bodyPr/>
          <a:lstStyle/>
          <a:p>
            <a:r>
              <a:rPr lang="es-CL" b="1" dirty="0"/>
              <a:t>Redes Mesh</a:t>
            </a:r>
            <a:endParaRPr lang="es-CL" dirty="0"/>
          </a:p>
        </p:txBody>
      </p:sp>
      <p:sp>
        <p:nvSpPr>
          <p:cNvPr id="3" name="2 Subtítulo"/>
          <p:cNvSpPr>
            <a:spLocks noGrp="1"/>
          </p:cNvSpPr>
          <p:nvPr>
            <p:ph type="subTitle" idx="1"/>
          </p:nvPr>
        </p:nvSpPr>
        <p:spPr>
          <a:xfrm>
            <a:off x="4644008" y="5373216"/>
            <a:ext cx="3995936" cy="1008112"/>
          </a:xfrm>
        </p:spPr>
        <p:txBody>
          <a:bodyPr>
            <a:normAutofit/>
          </a:bodyPr>
          <a:lstStyle/>
          <a:p>
            <a:pPr algn="r"/>
            <a:r>
              <a:rPr lang="es-CL" dirty="0" smtClean="0">
                <a:latin typeface="Calibri" pitchFamily="34" charset="0"/>
              </a:rPr>
              <a:t>Hans Araya Layana</a:t>
            </a:r>
            <a:endParaRPr lang="es-CL" dirty="0" smtClean="0">
              <a:latin typeface="Calibri" pitchFamily="34" charset="0"/>
            </a:endParaRPr>
          </a:p>
          <a:p>
            <a:pPr algn="r"/>
            <a:r>
              <a:rPr lang="es-CL" dirty="0" smtClean="0">
                <a:latin typeface="Calibri" pitchFamily="34" charset="0"/>
              </a:rPr>
              <a:t>Cristian López Arancibia</a:t>
            </a:r>
            <a:endParaRPr lang="es-CL" dirty="0">
              <a:latin typeface="Calibri" pitchFamily="34" charset="0"/>
            </a:endParaRPr>
          </a:p>
        </p:txBody>
      </p:sp>
    </p:spTree>
    <p:extLst>
      <p:ext uri="{BB962C8B-B14F-4D97-AF65-F5344CB8AC3E}">
        <p14:creationId xmlns:p14="http://schemas.microsoft.com/office/powerpoint/2010/main" val="8332885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2708920"/>
            <a:ext cx="8229600" cy="1600200"/>
          </a:xfrm>
        </p:spPr>
        <p:txBody>
          <a:bodyPr/>
          <a:lstStyle/>
          <a:p>
            <a:r>
              <a:rPr lang="es-CL" sz="4800" b="1" dirty="0">
                <a:effectLst>
                  <a:outerShdw blurRad="38100" dist="38100" dir="2700000" algn="tl">
                    <a:srgbClr val="000000">
                      <a:alpha val="43137"/>
                    </a:srgbClr>
                  </a:outerShdw>
                </a:effectLst>
              </a:rPr>
              <a:t>Tipo de protocolos</a:t>
            </a:r>
            <a:r>
              <a:rPr lang="es-CL" dirty="0">
                <a:effectLst/>
              </a:rPr>
              <a:t/>
            </a:r>
            <a:br>
              <a:rPr lang="es-CL" dirty="0">
                <a:effectLst/>
              </a:rPr>
            </a:br>
            <a:endParaRPr lang="es-CL" dirty="0"/>
          </a:p>
        </p:txBody>
      </p:sp>
    </p:spTree>
    <p:extLst>
      <p:ext uri="{BB962C8B-B14F-4D97-AF65-F5344CB8AC3E}">
        <p14:creationId xmlns:p14="http://schemas.microsoft.com/office/powerpoint/2010/main" val="6543917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51520" y="0"/>
            <a:ext cx="8640960" cy="1196752"/>
          </a:xfrm>
        </p:spPr>
        <p:txBody>
          <a:bodyPr/>
          <a:lstStyle/>
          <a:p>
            <a:r>
              <a:rPr lang="es-CL" sz="4800" b="1" dirty="0">
                <a:effectLst>
                  <a:outerShdw blurRad="38100" dist="38100" dir="2700000" algn="tl">
                    <a:srgbClr val="000000">
                      <a:alpha val="43137"/>
                    </a:srgbClr>
                  </a:outerShdw>
                </a:effectLst>
              </a:rPr>
              <a:t>Reactivos (según la demanda)</a:t>
            </a:r>
            <a:endParaRPr lang="es-CL" sz="4800" dirty="0">
              <a:effectLst>
                <a:outerShdw blurRad="38100" dist="38100" dir="2700000" algn="tl">
                  <a:srgbClr val="000000">
                    <a:alpha val="43137"/>
                  </a:srgbClr>
                </a:outerShdw>
              </a:effectLst>
            </a:endParaRPr>
          </a:p>
        </p:txBody>
      </p:sp>
      <p:sp>
        <p:nvSpPr>
          <p:cNvPr id="3" name="2 Marcador de contenido"/>
          <p:cNvSpPr>
            <a:spLocks noGrp="1"/>
          </p:cNvSpPr>
          <p:nvPr>
            <p:ph idx="1"/>
          </p:nvPr>
        </p:nvSpPr>
        <p:spPr>
          <a:xfrm>
            <a:off x="457200" y="1628800"/>
            <a:ext cx="8229600" cy="4497363"/>
          </a:xfrm>
        </p:spPr>
        <p:txBody>
          <a:bodyPr>
            <a:normAutofit/>
          </a:bodyPr>
          <a:lstStyle/>
          <a:p>
            <a:pPr marL="0" indent="0">
              <a:buNone/>
            </a:pPr>
            <a:r>
              <a:rPr lang="es-CL" sz="1600" dirty="0"/>
              <a:t>Este tipo de protocolo no necesita que cada nodo de la red mantenga la información de  enrutamiento siempre disponible, ya que se actualiza en función de la demanda.  La idea es que la red no tenga carga de señalización innecesaria. </a:t>
            </a:r>
          </a:p>
          <a:p>
            <a:pPr marL="0" indent="0">
              <a:buNone/>
            </a:pPr>
            <a:endParaRPr lang="es-CL" sz="1600" dirty="0" smtClean="0"/>
          </a:p>
          <a:p>
            <a:pPr marL="0" indent="0">
              <a:buNone/>
            </a:pPr>
            <a:r>
              <a:rPr lang="es-CL" sz="1600" dirty="0" smtClean="0"/>
              <a:t>El </a:t>
            </a:r>
            <a:r>
              <a:rPr lang="es-CL" sz="1600" dirty="0"/>
              <a:t>envío de los paquetes no comienza hasta que la ruta no se encuentra establecida, lo que provoca  un retraso en el envío de los primeros paquetes. </a:t>
            </a:r>
          </a:p>
          <a:p>
            <a:pPr marL="0" indent="0">
              <a:buNone/>
            </a:pPr>
            <a:endParaRPr lang="es-CL" sz="1600" dirty="0" smtClean="0"/>
          </a:p>
          <a:p>
            <a:pPr marL="0" indent="0">
              <a:buNone/>
            </a:pPr>
            <a:r>
              <a:rPr lang="es-CL" sz="1600" dirty="0" smtClean="0"/>
              <a:t>Una </a:t>
            </a:r>
            <a:r>
              <a:rPr lang="es-CL" sz="1600" dirty="0"/>
              <a:t>vez finalizado el envío, se guarda en la memoria caché  la tabla de enrutamiento durante un tiempo determinado.  </a:t>
            </a:r>
          </a:p>
          <a:p>
            <a:pPr marL="0" indent="0">
              <a:buNone/>
            </a:pPr>
            <a:r>
              <a:rPr lang="es-CL" sz="1600" dirty="0"/>
              <a:t> </a:t>
            </a:r>
            <a:endParaRPr lang="es-CL" sz="1600" dirty="0" smtClean="0"/>
          </a:p>
          <a:p>
            <a:pPr marL="0" indent="0">
              <a:buNone/>
            </a:pPr>
            <a:endParaRPr lang="es-CL" sz="1600" dirty="0"/>
          </a:p>
          <a:p>
            <a:pPr lvl="0"/>
            <a:r>
              <a:rPr lang="es-CL" sz="1600" b="1" dirty="0"/>
              <a:t>Ejemplos: </a:t>
            </a:r>
            <a:endParaRPr lang="es-CL" sz="1600" dirty="0"/>
          </a:p>
          <a:p>
            <a:pPr lvl="1">
              <a:buFont typeface="+mj-lt"/>
              <a:buAutoNum type="arabicPeriod"/>
            </a:pPr>
            <a:r>
              <a:rPr lang="en-US" sz="1200" dirty="0"/>
              <a:t>AODV ( Ad- Hoc On-Demand Distance Vector)</a:t>
            </a:r>
            <a:endParaRPr lang="es-CL" sz="1200" dirty="0"/>
          </a:p>
          <a:p>
            <a:endParaRPr lang="es-CL" sz="1600" dirty="0"/>
          </a:p>
        </p:txBody>
      </p:sp>
    </p:spTree>
    <p:extLst>
      <p:ext uri="{BB962C8B-B14F-4D97-AF65-F5344CB8AC3E}">
        <p14:creationId xmlns:p14="http://schemas.microsoft.com/office/powerpoint/2010/main" val="10921655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72616"/>
            <a:ext cx="8229600" cy="1600200"/>
          </a:xfrm>
        </p:spPr>
        <p:txBody>
          <a:bodyPr/>
          <a:lstStyle/>
          <a:p>
            <a:r>
              <a:rPr lang="es-CL" sz="4800" b="1" dirty="0" smtClean="0">
                <a:effectLst>
                  <a:outerShdw blurRad="38100" dist="38100" dir="2700000" algn="tl">
                    <a:srgbClr val="000000">
                      <a:alpha val="43137"/>
                    </a:srgbClr>
                  </a:outerShdw>
                </a:effectLst>
              </a:rPr>
              <a:t>Proactivos</a:t>
            </a:r>
            <a:r>
              <a:rPr lang="es-CL" sz="4800" b="1" dirty="0">
                <a:effectLst>
                  <a:outerShdw blurRad="38100" dist="38100" dir="2700000" algn="tl">
                    <a:srgbClr val="000000">
                      <a:alpha val="43137"/>
                    </a:srgbClr>
                  </a:outerShdw>
                </a:effectLst>
              </a:rPr>
              <a:t/>
            </a:r>
            <a:br>
              <a:rPr lang="es-CL" sz="4800" b="1" dirty="0">
                <a:effectLst>
                  <a:outerShdw blurRad="38100" dist="38100" dir="2700000" algn="tl">
                    <a:srgbClr val="000000">
                      <a:alpha val="43137"/>
                    </a:srgbClr>
                  </a:outerShdw>
                </a:effectLst>
              </a:rPr>
            </a:br>
            <a:endParaRPr lang="es-CL" sz="4800" b="1" dirty="0">
              <a:effectLst>
                <a:outerShdw blurRad="38100" dist="38100" dir="2700000" algn="tl">
                  <a:srgbClr val="000000">
                    <a:alpha val="43137"/>
                  </a:srgbClr>
                </a:outerShdw>
              </a:effectLst>
            </a:endParaRPr>
          </a:p>
        </p:txBody>
      </p:sp>
      <p:sp>
        <p:nvSpPr>
          <p:cNvPr id="3" name="2 Marcador de contenido"/>
          <p:cNvSpPr>
            <a:spLocks noGrp="1"/>
          </p:cNvSpPr>
          <p:nvPr>
            <p:ph idx="1"/>
          </p:nvPr>
        </p:nvSpPr>
        <p:spPr>
          <a:xfrm>
            <a:off x="457200" y="1124744"/>
            <a:ext cx="8229600" cy="5001419"/>
          </a:xfrm>
        </p:spPr>
        <p:txBody>
          <a:bodyPr>
            <a:normAutofit/>
          </a:bodyPr>
          <a:lstStyle/>
          <a:p>
            <a:pPr marL="0" indent="0">
              <a:buNone/>
            </a:pPr>
            <a:r>
              <a:rPr lang="es-CL" sz="1600" dirty="0"/>
              <a:t>Al contrario que los reactivos, este tipo de protocolo intenta mantener la información de enrutamiento correcta en cada nodo de la red y en cada momento.  </a:t>
            </a:r>
          </a:p>
          <a:p>
            <a:pPr marL="0" lvl="0" indent="0">
              <a:buNone/>
            </a:pPr>
            <a:endParaRPr lang="es-CL" sz="1600" b="1" dirty="0" smtClean="0"/>
          </a:p>
          <a:p>
            <a:r>
              <a:rPr lang="es-CL" sz="1600" b="1" dirty="0" smtClean="0"/>
              <a:t>Ventaja</a:t>
            </a:r>
            <a:r>
              <a:rPr lang="es-CL" sz="1600" b="1" dirty="0"/>
              <a:t>:</a:t>
            </a:r>
            <a:r>
              <a:rPr lang="es-CL" sz="1600" dirty="0"/>
              <a:t> Permite saber en cada momento quién está dentro o fuera de la red, sin esperar a que se establezcan rutas. </a:t>
            </a:r>
          </a:p>
          <a:p>
            <a:pPr marL="0" lvl="0" indent="0">
              <a:buNone/>
            </a:pPr>
            <a:endParaRPr lang="es-CL" sz="1600" b="1" dirty="0" smtClean="0"/>
          </a:p>
          <a:p>
            <a:r>
              <a:rPr lang="es-CL" sz="1600" b="1" dirty="0" smtClean="0"/>
              <a:t>Desventaja</a:t>
            </a:r>
            <a:r>
              <a:rPr lang="es-CL" sz="1600" dirty="0"/>
              <a:t>: La carga de la CPU y el alto tráfico de red que genera.  </a:t>
            </a:r>
          </a:p>
          <a:p>
            <a:pPr marL="0" indent="0">
              <a:buNone/>
            </a:pPr>
            <a:endParaRPr lang="es-CL" sz="1600" dirty="0" smtClean="0"/>
          </a:p>
          <a:p>
            <a:pPr marL="0" indent="0">
              <a:buNone/>
            </a:pPr>
            <a:r>
              <a:rPr lang="es-CL" sz="1600" dirty="0" smtClean="0"/>
              <a:t>Son </a:t>
            </a:r>
            <a:r>
              <a:rPr lang="es-CL" sz="1600" dirty="0"/>
              <a:t>muy complejos, pero proporcionan un alto rendimiento. </a:t>
            </a:r>
          </a:p>
          <a:p>
            <a:pPr marL="0" indent="0">
              <a:buNone/>
            </a:pPr>
            <a:r>
              <a:rPr lang="es-CL" sz="1600" dirty="0"/>
              <a:t> </a:t>
            </a:r>
          </a:p>
          <a:p>
            <a:pPr lvl="0"/>
            <a:r>
              <a:rPr lang="es-CL" sz="1600" b="1" dirty="0"/>
              <a:t>Ejemplos:</a:t>
            </a:r>
            <a:r>
              <a:rPr lang="es-CL" sz="1600" dirty="0"/>
              <a:t> </a:t>
            </a:r>
          </a:p>
          <a:p>
            <a:pPr lvl="1">
              <a:buFont typeface="+mj-lt"/>
              <a:buAutoNum type="arabicPeriod"/>
            </a:pPr>
            <a:r>
              <a:rPr lang="es-CL" sz="1200" dirty="0"/>
              <a:t>MMRP (Mobile Mesh)</a:t>
            </a:r>
          </a:p>
          <a:p>
            <a:pPr lvl="1">
              <a:buFont typeface="+mj-lt"/>
              <a:buAutoNum type="arabicPeriod"/>
            </a:pPr>
            <a:r>
              <a:rPr lang="en-US" sz="1200" dirty="0"/>
              <a:t>OSPF (Open Shortest Path First)</a:t>
            </a:r>
            <a:endParaRPr lang="es-CL" sz="1200" dirty="0"/>
          </a:p>
          <a:p>
            <a:pPr lvl="1">
              <a:buFont typeface="+mj-lt"/>
              <a:buAutoNum type="arabicPeriod"/>
            </a:pPr>
            <a:r>
              <a:rPr lang="en-US" sz="1200" dirty="0"/>
              <a:t>OLSR(Optimized Link State Routing Protocol)</a:t>
            </a:r>
            <a:endParaRPr lang="es-CL" sz="1200" dirty="0"/>
          </a:p>
          <a:p>
            <a:pPr lvl="1">
              <a:buFont typeface="+mj-lt"/>
              <a:buAutoNum type="arabicPeriod"/>
            </a:pPr>
            <a:r>
              <a:rPr lang="en-US" sz="1200" dirty="0"/>
              <a:t>HSLS (Hazy-Sighted Link State)</a:t>
            </a:r>
            <a:endParaRPr lang="es-CL" sz="1200" dirty="0"/>
          </a:p>
          <a:p>
            <a:endParaRPr lang="es-CL" sz="1600" dirty="0"/>
          </a:p>
        </p:txBody>
      </p:sp>
    </p:spTree>
    <p:extLst>
      <p:ext uri="{BB962C8B-B14F-4D97-AF65-F5344CB8AC3E}">
        <p14:creationId xmlns:p14="http://schemas.microsoft.com/office/powerpoint/2010/main" val="11635983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404664"/>
            <a:ext cx="8229600" cy="1600200"/>
          </a:xfrm>
        </p:spPr>
        <p:txBody>
          <a:bodyPr/>
          <a:lstStyle/>
          <a:p>
            <a:r>
              <a:rPr lang="es-CL" sz="4800" b="1" dirty="0">
                <a:effectLst>
                  <a:outerShdw blurRad="38100" dist="38100" dir="2700000" algn="tl">
                    <a:srgbClr val="000000">
                      <a:alpha val="43137"/>
                    </a:srgbClr>
                  </a:outerShdw>
                </a:effectLst>
              </a:rPr>
              <a:t>Híbridos</a:t>
            </a:r>
            <a:br>
              <a:rPr lang="es-CL" sz="4800" b="1" dirty="0">
                <a:effectLst>
                  <a:outerShdw blurRad="38100" dist="38100" dir="2700000" algn="tl">
                    <a:srgbClr val="000000">
                      <a:alpha val="43137"/>
                    </a:srgbClr>
                  </a:outerShdw>
                </a:effectLst>
              </a:rPr>
            </a:br>
            <a:endParaRPr lang="es-CL" sz="4800" b="1" dirty="0">
              <a:effectLst>
                <a:outerShdw blurRad="38100" dist="38100" dir="2700000" algn="tl">
                  <a:srgbClr val="000000">
                    <a:alpha val="43137"/>
                  </a:srgbClr>
                </a:outerShdw>
              </a:effectLst>
            </a:endParaRPr>
          </a:p>
        </p:txBody>
      </p:sp>
      <p:sp>
        <p:nvSpPr>
          <p:cNvPr id="3" name="2 Marcador de contenido"/>
          <p:cNvSpPr>
            <a:spLocks noGrp="1"/>
          </p:cNvSpPr>
          <p:nvPr>
            <p:ph idx="1"/>
          </p:nvPr>
        </p:nvSpPr>
        <p:spPr/>
        <p:txBody>
          <a:bodyPr>
            <a:normAutofit/>
          </a:bodyPr>
          <a:lstStyle/>
          <a:p>
            <a:pPr marL="0" indent="0">
              <a:buNone/>
            </a:pPr>
            <a:r>
              <a:rPr lang="es-CL" sz="1600" dirty="0"/>
              <a:t>Se unen los dos tipos de protocolos mencionados anteriormente, es decir, las rutas se mantienen de manera proactiva pero no en todos los nodos de la red, sólo en unos pocos. </a:t>
            </a:r>
          </a:p>
          <a:p>
            <a:pPr marL="0" indent="0">
              <a:buNone/>
            </a:pPr>
            <a:r>
              <a:rPr lang="es-CL" sz="1600" dirty="0"/>
              <a:t> </a:t>
            </a:r>
          </a:p>
          <a:p>
            <a:pPr lvl="0"/>
            <a:r>
              <a:rPr lang="es-CL" sz="1600" b="1" dirty="0"/>
              <a:t>Ejemplos:</a:t>
            </a:r>
            <a:r>
              <a:rPr lang="es-CL" sz="1600" dirty="0"/>
              <a:t> </a:t>
            </a:r>
          </a:p>
          <a:p>
            <a:pPr lvl="1">
              <a:buFont typeface="+mj-lt"/>
              <a:buAutoNum type="arabicPeriod"/>
            </a:pPr>
            <a:r>
              <a:rPr lang="es-CL" sz="1200" dirty="0"/>
              <a:t>HWMP.</a:t>
            </a:r>
          </a:p>
          <a:p>
            <a:endParaRPr lang="es-CL" sz="1600" dirty="0"/>
          </a:p>
        </p:txBody>
      </p:sp>
    </p:spTree>
    <p:extLst>
      <p:ext uri="{BB962C8B-B14F-4D97-AF65-F5344CB8AC3E}">
        <p14:creationId xmlns:p14="http://schemas.microsoft.com/office/powerpoint/2010/main" val="38868493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sz="4800" b="1" dirty="0" smtClean="0"/>
              <a:t>Aplicaciones actuales de redes Mesh</a:t>
            </a:r>
            <a:endParaRPr lang="es-CL" sz="4800" b="1" dirty="0"/>
          </a:p>
        </p:txBody>
      </p:sp>
      <p:sp>
        <p:nvSpPr>
          <p:cNvPr id="3" name="2 Marcador de contenido"/>
          <p:cNvSpPr>
            <a:spLocks noGrp="1"/>
          </p:cNvSpPr>
          <p:nvPr>
            <p:ph idx="1"/>
          </p:nvPr>
        </p:nvSpPr>
        <p:spPr/>
        <p:txBody>
          <a:bodyPr>
            <a:normAutofit/>
          </a:bodyPr>
          <a:lstStyle/>
          <a:p>
            <a:r>
              <a:rPr lang="es-CL" sz="1600" dirty="0"/>
              <a:t>Los inicios de las redes </a:t>
            </a:r>
            <a:r>
              <a:rPr lang="es-CL" sz="1600" dirty="0" err="1" smtClean="0"/>
              <a:t>mesh</a:t>
            </a:r>
            <a:r>
              <a:rPr lang="es-CL" sz="1600" dirty="0" smtClean="0"/>
              <a:t> </a:t>
            </a:r>
            <a:r>
              <a:rPr lang="es-CL" sz="1600" u="sng" dirty="0" smtClean="0"/>
              <a:t>son</a:t>
            </a:r>
            <a:r>
              <a:rPr lang="es-CL" sz="1600" dirty="0" smtClean="0"/>
              <a:t> militares, y fueron usadas para comunicar a </a:t>
            </a:r>
            <a:r>
              <a:rPr lang="es-CL" sz="1600" dirty="0"/>
              <a:t>aquellas </a:t>
            </a:r>
            <a:r>
              <a:rPr lang="es-CL" sz="1600" dirty="0" smtClean="0"/>
              <a:t>unidades </a:t>
            </a:r>
            <a:r>
              <a:rPr lang="es-CL" sz="1600" dirty="0"/>
              <a:t>de </a:t>
            </a:r>
            <a:r>
              <a:rPr lang="es-CL" sz="1600" dirty="0" smtClean="0"/>
              <a:t>militares fuera de un alcance directo de comunicación con los mandos.</a:t>
            </a:r>
          </a:p>
          <a:p>
            <a:endParaRPr lang="es-CL" sz="1600" dirty="0" smtClean="0"/>
          </a:p>
          <a:p>
            <a:r>
              <a:rPr lang="es-CL" sz="1600" dirty="0"/>
              <a:t>Actualmente </a:t>
            </a:r>
            <a:r>
              <a:rPr lang="es-CL" sz="1600" dirty="0" smtClean="0"/>
              <a:t>son usadas para empresas </a:t>
            </a:r>
            <a:r>
              <a:rPr lang="es-CL" sz="1600" dirty="0"/>
              <a:t>privadas </a:t>
            </a:r>
            <a:r>
              <a:rPr lang="es-CL" sz="1600" dirty="0" smtClean="0"/>
              <a:t>dedicadas </a:t>
            </a:r>
            <a:r>
              <a:rPr lang="es-CL" sz="1600" dirty="0"/>
              <a:t>a la comercialización de redes mesh, instituciones sociales o comunitarias, o incluso laboratorios y </a:t>
            </a:r>
            <a:r>
              <a:rPr lang="es-CL" sz="1600" dirty="0" smtClean="0"/>
              <a:t>grupos </a:t>
            </a:r>
            <a:r>
              <a:rPr lang="es-CL" sz="1600" dirty="0"/>
              <a:t>de </a:t>
            </a:r>
            <a:r>
              <a:rPr lang="es-CL" sz="1600" dirty="0" smtClean="0"/>
              <a:t>investigación </a:t>
            </a:r>
            <a:r>
              <a:rPr lang="es-CL" sz="1600" dirty="0"/>
              <a:t>dedicados al estudio estas redes y </a:t>
            </a:r>
            <a:r>
              <a:rPr lang="es-CL" sz="1600" dirty="0" smtClean="0"/>
              <a:t>todo </a:t>
            </a:r>
            <a:r>
              <a:rPr lang="es-CL" sz="1600" dirty="0"/>
              <a:t>lo que las rodea</a:t>
            </a:r>
            <a:r>
              <a:rPr lang="es-CL" sz="1600" dirty="0" smtClean="0"/>
              <a:t>.</a:t>
            </a:r>
          </a:p>
          <a:p>
            <a:endParaRPr lang="es-CL" sz="1600" dirty="0"/>
          </a:p>
          <a:p>
            <a:r>
              <a:rPr lang="es-CL" sz="1600" b="1" dirty="0" smtClean="0"/>
              <a:t>Ejemplo</a:t>
            </a:r>
          </a:p>
          <a:p>
            <a:pPr marL="0" indent="0">
              <a:buNone/>
            </a:pPr>
            <a:r>
              <a:rPr lang="es-CL" sz="1400" dirty="0" smtClean="0"/>
              <a:t>	Motorola entre sus servicios ofrece la instalación de redes mesh para habilitar 	aplicaciones de datos, voz y videos móviles.</a:t>
            </a:r>
          </a:p>
          <a:p>
            <a:endParaRPr lang="es-CL" sz="1600" dirty="0"/>
          </a:p>
          <a:p>
            <a:pPr marL="0" indent="0">
              <a:buNone/>
            </a:pPr>
            <a:r>
              <a:rPr lang="es-CL" sz="1400" dirty="0">
                <a:hlinkClick r:id="rId2"/>
              </a:rPr>
              <a:t>http://</a:t>
            </a:r>
            <a:r>
              <a:rPr lang="es-CL" sz="1400" dirty="0" smtClean="0">
                <a:hlinkClick r:id="rId2"/>
              </a:rPr>
              <a:t>www.motorola.com/Business/XL-ES/Productos+y+Servicios+para+Empresas/Soluciones+de+Redes+Inalambricas/Redes+Mesh</a:t>
            </a:r>
            <a:endParaRPr lang="es-CL" sz="1400" dirty="0" smtClean="0"/>
          </a:p>
          <a:p>
            <a:endParaRPr lang="es-CL" sz="1200" dirty="0"/>
          </a:p>
        </p:txBody>
      </p:sp>
    </p:spTree>
    <p:extLst>
      <p:ext uri="{BB962C8B-B14F-4D97-AF65-F5344CB8AC3E}">
        <p14:creationId xmlns:p14="http://schemas.microsoft.com/office/powerpoint/2010/main" val="34336772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600200"/>
            <a:ext cx="8229600" cy="5257800"/>
          </a:xfrm>
        </p:spPr>
        <p:txBody>
          <a:bodyPr>
            <a:normAutofit/>
          </a:bodyPr>
          <a:lstStyle/>
          <a:p>
            <a:r>
              <a:rPr lang="es-CL" sz="1600" b="1" dirty="0" smtClean="0"/>
              <a:t>Redes mesh comunitarias</a:t>
            </a:r>
          </a:p>
          <a:p>
            <a:pPr marL="400050" lvl="1" indent="0">
              <a:buNone/>
            </a:pPr>
            <a:r>
              <a:rPr lang="es-CL" dirty="0" smtClean="0"/>
              <a:t>Están formadas </a:t>
            </a:r>
            <a:r>
              <a:rPr lang="es-CL" dirty="0"/>
              <a:t>por agrupaciones de usuarios, </a:t>
            </a:r>
            <a:r>
              <a:rPr lang="es-CL" dirty="0" smtClean="0"/>
              <a:t>instituciones </a:t>
            </a:r>
            <a:r>
              <a:rPr lang="es-CL" dirty="0"/>
              <a:t>o </a:t>
            </a:r>
            <a:r>
              <a:rPr lang="es-CL" dirty="0" smtClean="0"/>
              <a:t>empresas. </a:t>
            </a:r>
          </a:p>
          <a:p>
            <a:pPr marL="0" indent="0">
              <a:buNone/>
            </a:pPr>
            <a:r>
              <a:rPr lang="es-CL" sz="1600" dirty="0" smtClean="0"/>
              <a:t>	</a:t>
            </a:r>
            <a:r>
              <a:rPr lang="es-CL" sz="1400" dirty="0" smtClean="0"/>
              <a:t>Se conectan </a:t>
            </a:r>
            <a:r>
              <a:rPr lang="es-CL" sz="1400" dirty="0"/>
              <a:t>entre ellos con altas </a:t>
            </a:r>
            <a:r>
              <a:rPr lang="es-CL" sz="1400" dirty="0" smtClean="0"/>
              <a:t>prestaciones y </a:t>
            </a:r>
            <a:r>
              <a:rPr lang="es-CL" sz="1400" dirty="0"/>
              <a:t>un bajo </a:t>
            </a:r>
            <a:r>
              <a:rPr lang="es-CL" sz="1400" dirty="0" smtClean="0"/>
              <a:t>coste</a:t>
            </a:r>
            <a:r>
              <a:rPr lang="es-CL" sz="1400" dirty="0"/>
              <a:t>, además </a:t>
            </a:r>
            <a:r>
              <a:rPr lang="es-CL" sz="1400" dirty="0" smtClean="0"/>
              <a:t>de 	servicios </a:t>
            </a:r>
            <a:r>
              <a:rPr lang="es-CL" sz="1400" dirty="0"/>
              <a:t>de valor </a:t>
            </a:r>
            <a:r>
              <a:rPr lang="es-CL" sz="1400" dirty="0" smtClean="0"/>
              <a:t>añadido</a:t>
            </a:r>
            <a:r>
              <a:rPr lang="es-CL" sz="1400" dirty="0"/>
              <a:t>. </a:t>
            </a:r>
            <a:endParaRPr lang="es-CL" sz="1400" dirty="0" smtClean="0"/>
          </a:p>
          <a:p>
            <a:pPr marL="0" indent="0">
              <a:buNone/>
            </a:pPr>
            <a:endParaRPr lang="es-CL" sz="1400" dirty="0"/>
          </a:p>
          <a:p>
            <a:r>
              <a:rPr lang="es-CL" sz="1600" b="1" dirty="0" smtClean="0"/>
              <a:t>Redes mesh comerciales</a:t>
            </a:r>
          </a:p>
          <a:p>
            <a:pPr marL="400050" lvl="1" indent="0">
              <a:buNone/>
            </a:pPr>
            <a:r>
              <a:rPr lang="es-CL" dirty="0" smtClean="0"/>
              <a:t>Empresas </a:t>
            </a:r>
            <a:r>
              <a:rPr lang="es-CL" dirty="0"/>
              <a:t>que </a:t>
            </a:r>
            <a:r>
              <a:rPr lang="es-CL" dirty="0" smtClean="0"/>
              <a:t>ofrecen </a:t>
            </a:r>
            <a:r>
              <a:rPr lang="es-CL" dirty="0"/>
              <a:t>soluciones de interconexión de redes de un </a:t>
            </a:r>
            <a:r>
              <a:rPr lang="es-CL" dirty="0" smtClean="0"/>
              <a:t>modo </a:t>
            </a:r>
            <a:r>
              <a:rPr lang="es-CL" dirty="0"/>
              <a:t>más </a:t>
            </a:r>
            <a:r>
              <a:rPr lang="es-CL" dirty="0" smtClean="0"/>
              <a:t>profesional </a:t>
            </a:r>
            <a:r>
              <a:rPr lang="es-CL" dirty="0"/>
              <a:t>que las redes </a:t>
            </a:r>
            <a:r>
              <a:rPr lang="es-CL" dirty="0" smtClean="0"/>
              <a:t>comunitarias. </a:t>
            </a:r>
          </a:p>
          <a:p>
            <a:pPr marL="0" indent="0">
              <a:buNone/>
            </a:pPr>
            <a:r>
              <a:rPr lang="es-CL" sz="1200" dirty="0" smtClean="0"/>
              <a:t>	</a:t>
            </a:r>
            <a:r>
              <a:rPr lang="es-CL" sz="1400" dirty="0" smtClean="0"/>
              <a:t>Ofrecen servicios </a:t>
            </a:r>
            <a:r>
              <a:rPr lang="es-CL" sz="1400" dirty="0"/>
              <a:t>como monitorización de la red, </a:t>
            </a:r>
            <a:r>
              <a:rPr lang="es-CL" sz="1400" dirty="0" smtClean="0"/>
              <a:t>supervisión </a:t>
            </a:r>
            <a:r>
              <a:rPr lang="es-CL" sz="1400" dirty="0"/>
              <a:t>online o gestión de </a:t>
            </a:r>
            <a:r>
              <a:rPr lang="es-CL" sz="1400" dirty="0" smtClean="0"/>
              <a:t>	puntos </a:t>
            </a:r>
            <a:r>
              <a:rPr lang="es-CL" sz="1400" dirty="0"/>
              <a:t>de </a:t>
            </a:r>
            <a:r>
              <a:rPr lang="es-CL" sz="1400" dirty="0" smtClean="0"/>
              <a:t>acceso </a:t>
            </a:r>
            <a:r>
              <a:rPr lang="es-CL" sz="1400" dirty="0"/>
              <a:t>desde los que el cliente puede cobrar por su utilización. </a:t>
            </a:r>
            <a:endParaRPr lang="es-CL" sz="1400" dirty="0" smtClean="0"/>
          </a:p>
          <a:p>
            <a:pPr marL="400050" lvl="1" indent="0">
              <a:buNone/>
            </a:pPr>
            <a:endParaRPr lang="es-CL" dirty="0"/>
          </a:p>
          <a:p>
            <a:r>
              <a:rPr lang="es-CL" sz="1600" b="1" dirty="0" smtClean="0"/>
              <a:t>Redes mesh de laboratorio</a:t>
            </a:r>
          </a:p>
          <a:p>
            <a:pPr marL="400050" lvl="1" indent="0">
              <a:buNone/>
            </a:pPr>
            <a:r>
              <a:rPr lang="es-CL" dirty="0"/>
              <a:t>Redes experimentales que sirven para realizar proyectos de investigación. Por ejemplo Roofnet, una red 802.11b/g que cuenta con 20 nodos activos distribuidos por la ciudad de Cambridge. Usa el protocolo BATMAN, desarrollado para este tipo de redes con rutas dinámicas que cambian constantemente.</a:t>
            </a:r>
            <a:endParaRPr lang="es-CL" sz="1400" dirty="0"/>
          </a:p>
        </p:txBody>
      </p:sp>
      <p:sp>
        <p:nvSpPr>
          <p:cNvPr id="4" name="1 Título"/>
          <p:cNvSpPr>
            <a:spLocks noGrp="1"/>
          </p:cNvSpPr>
          <p:nvPr>
            <p:ph type="title"/>
          </p:nvPr>
        </p:nvSpPr>
        <p:spPr/>
        <p:txBody>
          <a:bodyPr/>
          <a:lstStyle/>
          <a:p>
            <a:r>
              <a:rPr lang="es-CL" sz="4800" b="1" dirty="0" smtClean="0"/>
              <a:t>Aplicaciones actuales de redes Mesh</a:t>
            </a:r>
            <a:endParaRPr lang="es-CL" sz="4800" b="1" dirty="0"/>
          </a:p>
        </p:txBody>
      </p:sp>
    </p:spTree>
    <p:extLst>
      <p:ext uri="{BB962C8B-B14F-4D97-AF65-F5344CB8AC3E}">
        <p14:creationId xmlns:p14="http://schemas.microsoft.com/office/powerpoint/2010/main" val="42011877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9512" y="-171400"/>
            <a:ext cx="8784976" cy="1052736"/>
          </a:xfrm>
        </p:spPr>
        <p:txBody>
          <a:bodyPr/>
          <a:lstStyle/>
          <a:p>
            <a:r>
              <a:rPr lang="es-CL" b="1" dirty="0" smtClean="0"/>
              <a:t>Wifi Mesh Simulator Pro</a:t>
            </a:r>
            <a:endParaRPr lang="es-CL" dirty="0"/>
          </a:p>
        </p:txBody>
      </p:sp>
      <p:sp>
        <p:nvSpPr>
          <p:cNvPr id="3" name="2 Marcador de contenido"/>
          <p:cNvSpPr>
            <a:spLocks noGrp="1"/>
          </p:cNvSpPr>
          <p:nvPr>
            <p:ph idx="1"/>
          </p:nvPr>
        </p:nvSpPr>
        <p:spPr>
          <a:xfrm>
            <a:off x="179512" y="908720"/>
            <a:ext cx="8712968" cy="5949280"/>
          </a:xfrm>
        </p:spPr>
        <p:txBody>
          <a:bodyPr>
            <a:normAutofit/>
          </a:bodyPr>
          <a:lstStyle/>
          <a:p>
            <a:pPr marL="0" indent="0">
              <a:buNone/>
            </a:pPr>
            <a:r>
              <a:rPr lang="es-CL" sz="1600" dirty="0" smtClean="0"/>
              <a:t>Permite </a:t>
            </a:r>
            <a:r>
              <a:rPr lang="es-CL" sz="1600" dirty="0"/>
              <a:t>simular el tráfico y el enrutamiento entre teniendo en cuenta </a:t>
            </a:r>
            <a:r>
              <a:rPr lang="es-CL" sz="1600" dirty="0" smtClean="0"/>
              <a:t>el movimiento </a:t>
            </a:r>
            <a:r>
              <a:rPr lang="es-CL" sz="1600" dirty="0"/>
              <a:t>de las estaciones </a:t>
            </a:r>
            <a:r>
              <a:rPr lang="es-CL" sz="1600" dirty="0" smtClean="0"/>
              <a:t> espaciales </a:t>
            </a:r>
            <a:r>
              <a:rPr lang="es-CL" sz="1600" dirty="0"/>
              <a:t>en 2D.  </a:t>
            </a:r>
            <a:endParaRPr lang="es-CL" sz="1600" dirty="0" smtClean="0"/>
          </a:p>
          <a:p>
            <a:pPr marL="0" indent="0">
              <a:buNone/>
            </a:pPr>
            <a:endParaRPr lang="es-CL" sz="1600" dirty="0"/>
          </a:p>
          <a:p>
            <a:r>
              <a:rPr lang="es-CL" sz="1600" b="1" dirty="0"/>
              <a:t>Cada estación tiene las siguientes propiedades: </a:t>
            </a:r>
          </a:p>
          <a:p>
            <a:pPr lvl="1">
              <a:buFont typeface="+mj-lt"/>
              <a:buAutoNum type="arabicPeriod"/>
            </a:pPr>
            <a:r>
              <a:rPr lang="es-CL" sz="1400" dirty="0" smtClean="0"/>
              <a:t>Ubicación </a:t>
            </a:r>
            <a:r>
              <a:rPr lang="es-CL" sz="1400" dirty="0"/>
              <a:t>inicial </a:t>
            </a:r>
          </a:p>
          <a:p>
            <a:pPr lvl="1">
              <a:buFont typeface="+mj-lt"/>
              <a:buAutoNum type="arabicPeriod"/>
            </a:pPr>
            <a:r>
              <a:rPr lang="es-CL" sz="1400" dirty="0" smtClean="0"/>
              <a:t>Datos </a:t>
            </a:r>
            <a:r>
              <a:rPr lang="es-CL" sz="1400" dirty="0"/>
              <a:t>de programación de tráfico </a:t>
            </a:r>
          </a:p>
          <a:p>
            <a:pPr lvl="1">
              <a:buFont typeface="+mj-lt"/>
              <a:buAutoNum type="arabicPeriod"/>
            </a:pPr>
            <a:r>
              <a:rPr lang="es-CL" sz="1400" dirty="0" smtClean="0"/>
              <a:t>Vector </a:t>
            </a:r>
            <a:r>
              <a:rPr lang="es-CL" sz="1400" dirty="0"/>
              <a:t>de velocidad </a:t>
            </a:r>
          </a:p>
          <a:p>
            <a:pPr marL="57150" indent="0">
              <a:buNone/>
            </a:pPr>
            <a:endParaRPr lang="es-CL" sz="2200" dirty="0" smtClean="0"/>
          </a:p>
          <a:p>
            <a:pPr indent="-285750"/>
            <a:r>
              <a:rPr lang="es-CL" sz="1600" b="1" dirty="0"/>
              <a:t>El simulador permite analizar: </a:t>
            </a:r>
          </a:p>
          <a:p>
            <a:pPr marL="800100" lvl="1">
              <a:buFont typeface="+mj-lt"/>
              <a:buAutoNum type="arabicPeriod"/>
            </a:pPr>
            <a:r>
              <a:rPr lang="es-CL" sz="1400" dirty="0" smtClean="0"/>
              <a:t>Proporción </a:t>
            </a:r>
            <a:r>
              <a:rPr lang="es-CL" sz="1400" dirty="0"/>
              <a:t>del tráfico total </a:t>
            </a:r>
          </a:p>
          <a:p>
            <a:pPr marL="800100" lvl="1">
              <a:buFont typeface="+mj-lt"/>
              <a:buAutoNum type="arabicPeriod"/>
            </a:pPr>
            <a:r>
              <a:rPr lang="es-CL" sz="1400" dirty="0" smtClean="0"/>
              <a:t>Proporción </a:t>
            </a:r>
            <a:r>
              <a:rPr lang="es-CL" sz="1400" dirty="0"/>
              <a:t>de tráfico eficaz </a:t>
            </a:r>
          </a:p>
          <a:p>
            <a:pPr marL="800100" lvl="1">
              <a:buFont typeface="+mj-lt"/>
              <a:buAutoNum type="arabicPeriod"/>
            </a:pPr>
            <a:r>
              <a:rPr lang="es-CL" sz="1400" dirty="0" smtClean="0"/>
              <a:t>Colisiones </a:t>
            </a:r>
            <a:endParaRPr lang="es-CL" sz="1400" dirty="0"/>
          </a:p>
          <a:p>
            <a:pPr marL="800100" lvl="1">
              <a:buFont typeface="+mj-lt"/>
              <a:buAutoNum type="arabicPeriod"/>
            </a:pPr>
            <a:r>
              <a:rPr lang="es-CL" sz="1400" dirty="0" smtClean="0"/>
              <a:t>El </a:t>
            </a:r>
            <a:r>
              <a:rPr lang="es-CL" sz="1400" dirty="0"/>
              <a:t>caudal máximo / mínimo / </a:t>
            </a:r>
            <a:r>
              <a:rPr lang="es-CL" sz="1400" dirty="0" smtClean="0"/>
              <a:t>promedio</a:t>
            </a:r>
          </a:p>
          <a:p>
            <a:pPr marL="400050">
              <a:buFont typeface="+mj-lt"/>
              <a:buAutoNum type="arabicPeriod"/>
            </a:pPr>
            <a:endParaRPr lang="es-CL" sz="2200" dirty="0"/>
          </a:p>
          <a:p>
            <a:pPr indent="-285750"/>
            <a:r>
              <a:rPr lang="es-CL" sz="1600" b="1" dirty="0" smtClean="0"/>
              <a:t>Investigación más profunda a través de la interfaz grafica. </a:t>
            </a:r>
            <a:endParaRPr lang="es-CL" sz="1600" b="1" dirty="0"/>
          </a:p>
          <a:p>
            <a:pPr marL="800100" lvl="1">
              <a:buFont typeface="+mj-lt"/>
              <a:buAutoNum type="arabicPeriod"/>
            </a:pPr>
            <a:r>
              <a:rPr lang="es-CL" sz="1400" dirty="0" err="1" smtClean="0"/>
              <a:t>Sniffing</a:t>
            </a:r>
            <a:r>
              <a:rPr lang="es-CL" sz="1400" dirty="0" smtClean="0"/>
              <a:t> </a:t>
            </a:r>
            <a:r>
              <a:rPr lang="es-CL" sz="1400" dirty="0"/>
              <a:t>– (es posible filtrar por tipo de trama) </a:t>
            </a:r>
          </a:p>
          <a:p>
            <a:pPr marL="800100" lvl="1">
              <a:buFont typeface="+mj-lt"/>
              <a:buAutoNum type="arabicPeriod"/>
            </a:pPr>
            <a:r>
              <a:rPr lang="es-CL" sz="1400" dirty="0" smtClean="0"/>
              <a:t>Posición </a:t>
            </a:r>
            <a:r>
              <a:rPr lang="es-CL" sz="1400" dirty="0"/>
              <a:t>actual de la estación  </a:t>
            </a:r>
          </a:p>
          <a:p>
            <a:pPr marL="800100" lvl="1">
              <a:buFont typeface="+mj-lt"/>
              <a:buAutoNum type="arabicPeriod"/>
            </a:pPr>
            <a:r>
              <a:rPr lang="es-CL" sz="1400" dirty="0" smtClean="0"/>
              <a:t>Todas </a:t>
            </a:r>
            <a:r>
              <a:rPr lang="es-CL" sz="1400" dirty="0"/>
              <a:t>las transacciones de datos se muestran en el </a:t>
            </a:r>
            <a:r>
              <a:rPr lang="es-CL" sz="1400" dirty="0" err="1"/>
              <a:t>world</a:t>
            </a:r>
            <a:r>
              <a:rPr lang="es-CL" sz="1400" dirty="0"/>
              <a:t> </a:t>
            </a:r>
            <a:r>
              <a:rPr lang="es-CL" sz="1400" dirty="0" err="1"/>
              <a:t>map</a:t>
            </a:r>
            <a:r>
              <a:rPr lang="es-CL" sz="1400" dirty="0"/>
              <a:t> </a:t>
            </a:r>
          </a:p>
          <a:p>
            <a:pPr marL="800100" lvl="1">
              <a:buFont typeface="+mj-lt"/>
              <a:buAutoNum type="arabicPeriod"/>
            </a:pPr>
            <a:r>
              <a:rPr lang="es-CL" sz="1400" dirty="0" smtClean="0"/>
              <a:t>Cada </a:t>
            </a:r>
            <a:r>
              <a:rPr lang="es-CL" sz="1400" dirty="0"/>
              <a:t>estación </a:t>
            </a:r>
            <a:r>
              <a:rPr lang="es-CL" sz="1400" dirty="0" smtClean="0"/>
              <a:t>puede </a:t>
            </a:r>
            <a:r>
              <a:rPr lang="es-CL" sz="1400" dirty="0"/>
              <a:t>ser investigada a través de la  cola de paquetes y la tabla de </a:t>
            </a:r>
            <a:r>
              <a:rPr lang="es-CL" sz="1400" dirty="0" smtClean="0"/>
              <a:t>enrutamiento </a:t>
            </a:r>
          </a:p>
          <a:p>
            <a:pPr marL="514350" lvl="1" indent="0">
              <a:buNone/>
            </a:pPr>
            <a:r>
              <a:rPr lang="es-CL" sz="1400" dirty="0"/>
              <a:t> </a:t>
            </a:r>
            <a:r>
              <a:rPr lang="es-CL" sz="1400" dirty="0" smtClean="0"/>
              <a:t>                                       </a:t>
            </a:r>
            <a:r>
              <a:rPr lang="es-CL" sz="1400" dirty="0" smtClean="0">
                <a:hlinkClick r:id="rId2"/>
              </a:rPr>
              <a:t>http</a:t>
            </a:r>
            <a:r>
              <a:rPr lang="es-CL" sz="1400" dirty="0">
                <a:hlinkClick r:id="rId2"/>
              </a:rPr>
              <a:t>://code.google.com/p/wifi-mesh</a:t>
            </a:r>
            <a:r>
              <a:rPr lang="es-CL" sz="1400" dirty="0" smtClean="0">
                <a:hlinkClick r:id="rId2"/>
              </a:rPr>
              <a:t>/</a:t>
            </a:r>
            <a:r>
              <a:rPr lang="es-CL" sz="1400" dirty="0" smtClean="0"/>
              <a:t> </a:t>
            </a:r>
          </a:p>
        </p:txBody>
      </p:sp>
    </p:spTree>
    <p:extLst>
      <p:ext uri="{BB962C8B-B14F-4D97-AF65-F5344CB8AC3E}">
        <p14:creationId xmlns:p14="http://schemas.microsoft.com/office/powerpoint/2010/main" val="4184838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2708920"/>
            <a:ext cx="8229600" cy="1600200"/>
          </a:xfrm>
        </p:spPr>
        <p:txBody>
          <a:bodyPr/>
          <a:lstStyle/>
          <a:p>
            <a:r>
              <a:rPr lang="es-CL" sz="4800" b="1" dirty="0" smtClean="0">
                <a:effectLst>
                  <a:outerShdw blurRad="38100" dist="38100" dir="2700000" algn="tl">
                    <a:srgbClr val="000000">
                      <a:alpha val="43137"/>
                    </a:srgbClr>
                  </a:outerShdw>
                </a:effectLst>
              </a:rPr>
              <a:t>Simulación</a:t>
            </a:r>
            <a:r>
              <a:rPr lang="es-CL" dirty="0">
                <a:effectLst/>
              </a:rPr>
              <a:t/>
            </a:r>
            <a:br>
              <a:rPr lang="es-CL" dirty="0">
                <a:effectLst/>
              </a:rPr>
            </a:br>
            <a:endParaRPr lang="es-CL" dirty="0"/>
          </a:p>
        </p:txBody>
      </p:sp>
    </p:spTree>
    <p:extLst>
      <p:ext uri="{BB962C8B-B14F-4D97-AF65-F5344CB8AC3E}">
        <p14:creationId xmlns:p14="http://schemas.microsoft.com/office/powerpoint/2010/main" val="15845076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45021" y="0"/>
            <a:ext cx="8575451" cy="1052736"/>
          </a:xfrm>
        </p:spPr>
        <p:txBody>
          <a:bodyPr/>
          <a:lstStyle/>
          <a:p>
            <a:r>
              <a:rPr lang="es-CL" dirty="0" smtClean="0"/>
              <a:t>SO Open </a:t>
            </a:r>
            <a:r>
              <a:rPr lang="es-CL" dirty="0" err="1" smtClean="0"/>
              <a:t>Sources</a:t>
            </a:r>
            <a:endParaRPr lang="es-CL" dirty="0"/>
          </a:p>
        </p:txBody>
      </p:sp>
      <p:sp>
        <p:nvSpPr>
          <p:cNvPr id="3" name="2 Marcador de contenido"/>
          <p:cNvSpPr>
            <a:spLocks noGrp="1"/>
          </p:cNvSpPr>
          <p:nvPr>
            <p:ph idx="1"/>
          </p:nvPr>
        </p:nvSpPr>
        <p:spPr>
          <a:xfrm>
            <a:off x="457200" y="1052736"/>
            <a:ext cx="8229600" cy="5073427"/>
          </a:xfrm>
        </p:spPr>
        <p:txBody>
          <a:bodyPr/>
          <a:lstStyle/>
          <a:p>
            <a:r>
              <a:rPr lang="es-CL" b="1" dirty="0"/>
              <a:t>DD-WRT </a:t>
            </a:r>
            <a:endParaRPr lang="es-CL" b="1" dirty="0" smtClean="0"/>
          </a:p>
          <a:p>
            <a:pPr marL="400050" lvl="1" indent="0">
              <a:buNone/>
            </a:pPr>
            <a:r>
              <a:rPr lang="es-CL" dirty="0" smtClean="0"/>
              <a:t>Es un firmware </a:t>
            </a:r>
            <a:r>
              <a:rPr lang="es-CL" dirty="0"/>
              <a:t>no-oficial para Linksys WRT54G/GS/GL y otros routers 802.11g basados </a:t>
            </a:r>
            <a:r>
              <a:rPr lang="es-CL" dirty="0" smtClean="0"/>
              <a:t>en </a:t>
            </a:r>
            <a:r>
              <a:rPr lang="es-CL" dirty="0"/>
              <a:t>un diseño de referencia similar o igual al Broadcom.  </a:t>
            </a:r>
          </a:p>
          <a:p>
            <a:pPr marL="400050" lvl="1" indent="0">
              <a:buNone/>
            </a:pPr>
            <a:r>
              <a:rPr lang="es-CL" dirty="0"/>
              <a:t>El firmware lo desarrolla BrainSlayer y su página web es  </a:t>
            </a:r>
            <a:r>
              <a:rPr lang="es-CL" dirty="0" smtClean="0"/>
              <a:t>dd-wrt.com.</a:t>
            </a:r>
            <a:endParaRPr lang="es-CL" dirty="0"/>
          </a:p>
        </p:txBody>
      </p:sp>
      <p:pic>
        <p:nvPicPr>
          <p:cNvPr id="4" name="3 Imagen" descr="www.adminso.es/recursos/Proyectos/PFM/2010_11/PFM_mesh.pdf - Google Chrome"/>
          <p:cNvPicPr>
            <a:picLocks noChangeAspect="1"/>
          </p:cNvPicPr>
          <p:nvPr/>
        </p:nvPicPr>
        <p:blipFill rotWithShape="1">
          <a:blip r:embed="rId2">
            <a:extLst>
              <a:ext uri="{28A0092B-C50C-407E-A947-70E740481C1C}">
                <a14:useLocalDpi xmlns:a14="http://schemas.microsoft.com/office/drawing/2010/main" val="0"/>
              </a:ext>
            </a:extLst>
          </a:blip>
          <a:srcRect l="17582" t="27501" r="13906" b="16388"/>
          <a:stretch/>
        </p:blipFill>
        <p:spPr>
          <a:xfrm>
            <a:off x="245021" y="2713136"/>
            <a:ext cx="3894931" cy="3837932"/>
          </a:xfrm>
          <a:prstGeom prst="rect">
            <a:avLst/>
          </a:prstGeom>
        </p:spPr>
      </p:pic>
      <p:pic>
        <p:nvPicPr>
          <p:cNvPr id="5" name="4 Imagen" descr="www.adminso.es/recursos/Proyectos/PFM/2010_11/PFM_mesh.pdf - Google Chrome"/>
          <p:cNvPicPr>
            <a:picLocks noChangeAspect="1"/>
          </p:cNvPicPr>
          <p:nvPr/>
        </p:nvPicPr>
        <p:blipFill rotWithShape="1">
          <a:blip r:embed="rId3">
            <a:extLst>
              <a:ext uri="{28A0092B-C50C-407E-A947-70E740481C1C}">
                <a14:useLocalDpi xmlns:a14="http://schemas.microsoft.com/office/drawing/2010/main" val="0"/>
              </a:ext>
            </a:extLst>
          </a:blip>
          <a:srcRect l="17248" t="21945" r="14575" b="11945"/>
          <a:stretch/>
        </p:blipFill>
        <p:spPr>
          <a:xfrm>
            <a:off x="4932040" y="2466289"/>
            <a:ext cx="3600400" cy="4200466"/>
          </a:xfrm>
          <a:prstGeom prst="rect">
            <a:avLst/>
          </a:prstGeom>
        </p:spPr>
      </p:pic>
    </p:spTree>
    <p:extLst>
      <p:ext uri="{BB962C8B-B14F-4D97-AF65-F5344CB8AC3E}">
        <p14:creationId xmlns:p14="http://schemas.microsoft.com/office/powerpoint/2010/main" val="98611846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0"/>
            <a:ext cx="8229600" cy="1124744"/>
          </a:xfrm>
        </p:spPr>
        <p:txBody>
          <a:bodyPr/>
          <a:lstStyle/>
          <a:p>
            <a:r>
              <a:rPr lang="es-CL" b="1" dirty="0" smtClean="0"/>
              <a:t>Conclusiones</a:t>
            </a:r>
            <a:endParaRPr lang="es-CL" b="1" dirty="0"/>
          </a:p>
        </p:txBody>
      </p:sp>
      <p:sp>
        <p:nvSpPr>
          <p:cNvPr id="3" name="2 Marcador de contenido"/>
          <p:cNvSpPr>
            <a:spLocks noGrp="1"/>
          </p:cNvSpPr>
          <p:nvPr>
            <p:ph idx="1"/>
          </p:nvPr>
        </p:nvSpPr>
        <p:spPr>
          <a:xfrm>
            <a:off x="457200" y="1340768"/>
            <a:ext cx="8229600" cy="5256584"/>
          </a:xfrm>
        </p:spPr>
        <p:txBody>
          <a:bodyPr>
            <a:normAutofit/>
          </a:bodyPr>
          <a:lstStyle/>
          <a:p>
            <a:r>
              <a:rPr lang="es-CL" sz="1800" dirty="0"/>
              <a:t>Las Redes Mesh se han desarrollado rápidamente, mejorando en protocolos de comunicación, encriptación de datos, envió de paquetes, prevención de colisiones, BW, etc. Esta velocidad con que se ha desarrollado y la utilidad práctica que presenta este tipo de red, la ha vuelto una gran alternativa a nivel industrial</a:t>
            </a:r>
            <a:r>
              <a:rPr lang="es-CL" sz="1800" dirty="0" smtClean="0"/>
              <a:t>.</a:t>
            </a:r>
          </a:p>
          <a:p>
            <a:endParaRPr lang="es-CL" sz="1800" dirty="0"/>
          </a:p>
          <a:p>
            <a:r>
              <a:rPr lang="es-CL" sz="1800" dirty="0"/>
              <a:t>La implementación de una Red Mesh puede ser simple o muy compleja, dependiendo de los requisitos que necesiten cumplir</a:t>
            </a:r>
            <a:r>
              <a:rPr lang="es-CL" sz="1800" dirty="0" smtClean="0"/>
              <a:t>.</a:t>
            </a:r>
          </a:p>
          <a:p>
            <a:endParaRPr lang="es-CL" sz="1800" dirty="0"/>
          </a:p>
          <a:p>
            <a:r>
              <a:rPr lang="es-CL" sz="1800" dirty="0"/>
              <a:t>Uno de sus grandes problemas es la demora en la implementación de ipv6, para evitar problemas de ip con vecinos que pueden tener implementadas redes similares</a:t>
            </a:r>
            <a:r>
              <a:rPr lang="es-CL" sz="1800" dirty="0" smtClean="0"/>
              <a:t>.</a:t>
            </a:r>
          </a:p>
          <a:p>
            <a:endParaRPr lang="es-CL" sz="1800" dirty="0"/>
          </a:p>
          <a:p>
            <a:r>
              <a:rPr lang="es-CL" sz="1800" dirty="0"/>
              <a:t>Las redes Mesh pueden ser bastante útiles para aplicaciones de electrónica. Es una excelente alternativa para gestionar datos entre sensores y actuadores, los cuales podrían ser analizados y modificados a través de internet. Ejemplo: </a:t>
            </a:r>
            <a:r>
              <a:rPr lang="es-CL" sz="1800" dirty="0" smtClean="0"/>
              <a:t>WifiBEE</a:t>
            </a:r>
            <a:endParaRPr lang="es-CL" sz="1800" dirty="0"/>
          </a:p>
          <a:p>
            <a:pPr marL="0" indent="0">
              <a:buNone/>
            </a:pPr>
            <a:endParaRPr lang="es-CL" sz="1800" dirty="0"/>
          </a:p>
        </p:txBody>
      </p:sp>
    </p:spTree>
    <p:extLst>
      <p:ext uri="{BB962C8B-B14F-4D97-AF65-F5344CB8AC3E}">
        <p14:creationId xmlns:p14="http://schemas.microsoft.com/office/powerpoint/2010/main" val="1552800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0"/>
            <a:ext cx="8229600" cy="1124744"/>
          </a:xfrm>
        </p:spPr>
        <p:txBody>
          <a:bodyPr/>
          <a:lstStyle/>
          <a:p>
            <a:r>
              <a:rPr lang="es-CL" sz="4800" b="1" dirty="0"/>
              <a:t>Redes Mesh</a:t>
            </a:r>
            <a:endParaRPr lang="es-CL" sz="4800" dirty="0"/>
          </a:p>
        </p:txBody>
      </p:sp>
      <p:sp>
        <p:nvSpPr>
          <p:cNvPr id="3" name="2 Marcador de contenido"/>
          <p:cNvSpPr>
            <a:spLocks noGrp="1"/>
          </p:cNvSpPr>
          <p:nvPr>
            <p:ph idx="1"/>
          </p:nvPr>
        </p:nvSpPr>
        <p:spPr>
          <a:xfrm>
            <a:off x="467544" y="1196752"/>
            <a:ext cx="8229600" cy="4525963"/>
          </a:xfrm>
        </p:spPr>
        <p:txBody>
          <a:bodyPr>
            <a:normAutofit/>
          </a:bodyPr>
          <a:lstStyle/>
          <a:p>
            <a:pPr marL="0" indent="0">
              <a:buNone/>
            </a:pPr>
            <a:r>
              <a:rPr lang="es-CL" sz="1600" dirty="0"/>
              <a:t>Son redes en las que se mezclan las dos topologías de las redes </a:t>
            </a:r>
            <a:r>
              <a:rPr lang="es-CL" sz="1600" dirty="0" smtClean="0"/>
              <a:t>inalámbricas</a:t>
            </a:r>
          </a:p>
          <a:p>
            <a:r>
              <a:rPr lang="es-CL" sz="1600" dirty="0" smtClean="0"/>
              <a:t>Red de infraestructura</a:t>
            </a:r>
          </a:p>
          <a:p>
            <a:r>
              <a:rPr lang="es-CL" sz="1600" dirty="0" smtClean="0"/>
              <a:t>Red Ad-hoc</a:t>
            </a:r>
          </a:p>
          <a:p>
            <a:endParaRPr lang="es-CL" sz="900" dirty="0"/>
          </a:p>
          <a:p>
            <a:pPr marL="0" indent="0">
              <a:buNone/>
            </a:pPr>
            <a:r>
              <a:rPr lang="es-CL" sz="1600" dirty="0"/>
              <a:t>S</a:t>
            </a:r>
            <a:r>
              <a:rPr lang="es-CL" sz="1600" dirty="0" smtClean="0"/>
              <a:t>on </a:t>
            </a:r>
            <a:r>
              <a:rPr lang="es-CL" sz="1600" dirty="0"/>
              <a:t>redes con topología de </a:t>
            </a:r>
            <a:r>
              <a:rPr lang="es-CL" sz="1600" dirty="0" smtClean="0"/>
              <a:t>infraestructura, pero </a:t>
            </a:r>
            <a:r>
              <a:rPr lang="es-CL" sz="1600" dirty="0"/>
              <a:t>que permiten unirse a la red a dispositivos fuera del rango de del </a:t>
            </a:r>
            <a:r>
              <a:rPr lang="es-CL" sz="1600" dirty="0" smtClean="0"/>
              <a:t>PA, </a:t>
            </a:r>
            <a:r>
              <a:rPr lang="es-CL" sz="1600" dirty="0"/>
              <a:t>a través de una red Ad-hoc.</a:t>
            </a:r>
          </a:p>
        </p:txBody>
      </p:sp>
      <p:pic>
        <p:nvPicPr>
          <p:cNvPr id="4" name="3 Imagen" descr="C:\Users\Hans\Desktop\Sin título.png"/>
          <p:cNvPicPr/>
          <p:nvPr/>
        </p:nvPicPr>
        <p:blipFill rotWithShape="1">
          <a:blip r:embed="rId2" cstate="print">
            <a:extLst>
              <a:ext uri="{28A0092B-C50C-407E-A947-70E740481C1C}">
                <a14:useLocalDpi xmlns:a14="http://schemas.microsoft.com/office/drawing/2010/main" val="0"/>
              </a:ext>
            </a:extLst>
          </a:blip>
          <a:srcRect r="33761" b="5667"/>
          <a:stretch/>
        </p:blipFill>
        <p:spPr bwMode="auto">
          <a:xfrm>
            <a:off x="2123728" y="3068960"/>
            <a:ext cx="4536504" cy="3645024"/>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5611400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1988840"/>
            <a:ext cx="8229600" cy="1600200"/>
          </a:xfrm>
        </p:spPr>
        <p:txBody>
          <a:bodyPr/>
          <a:lstStyle/>
          <a:p>
            <a:r>
              <a:rPr lang="es-CL" sz="4800" b="1" dirty="0" smtClean="0"/>
              <a:t>FIN</a:t>
            </a:r>
            <a:endParaRPr lang="es-CL" sz="4800" b="1" dirty="0"/>
          </a:p>
        </p:txBody>
      </p:sp>
    </p:spTree>
    <p:extLst>
      <p:ext uri="{BB962C8B-B14F-4D97-AF65-F5344CB8AC3E}">
        <p14:creationId xmlns:p14="http://schemas.microsoft.com/office/powerpoint/2010/main" val="916022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b="1" dirty="0" smtClean="0"/>
              <a:t>Redes </a:t>
            </a:r>
            <a:r>
              <a:rPr lang="es-CL" b="1" dirty="0"/>
              <a:t>Mesh</a:t>
            </a:r>
            <a:endParaRPr lang="es-CL" dirty="0"/>
          </a:p>
        </p:txBody>
      </p:sp>
      <p:pic>
        <p:nvPicPr>
          <p:cNvPr id="4" name="3 Marcador de contenido" descr="C:\Users\Hans\Desktop\mesh-768396 (1).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35696" y="1412776"/>
            <a:ext cx="5832648" cy="4752528"/>
          </a:xfrm>
          <a:prstGeom prst="rect">
            <a:avLst/>
          </a:prstGeom>
          <a:noFill/>
          <a:ln>
            <a:noFill/>
          </a:ln>
        </p:spPr>
      </p:pic>
    </p:spTree>
    <p:extLst>
      <p:ext uri="{BB962C8B-B14F-4D97-AF65-F5344CB8AC3E}">
        <p14:creationId xmlns:p14="http://schemas.microsoft.com/office/powerpoint/2010/main" val="26033542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0"/>
            <a:ext cx="8229600" cy="1268760"/>
          </a:xfrm>
        </p:spPr>
        <p:txBody>
          <a:bodyPr/>
          <a:lstStyle/>
          <a:p>
            <a:r>
              <a:rPr lang="es-CL" sz="4800" b="1" dirty="0" smtClean="0"/>
              <a:t>Ventajas de las redes Mesh</a:t>
            </a:r>
            <a:endParaRPr lang="es-CL" sz="4800" b="1" dirty="0"/>
          </a:p>
        </p:txBody>
      </p:sp>
      <p:sp>
        <p:nvSpPr>
          <p:cNvPr id="3" name="2 Marcador de contenido"/>
          <p:cNvSpPr>
            <a:spLocks noGrp="1"/>
          </p:cNvSpPr>
          <p:nvPr>
            <p:ph idx="1"/>
          </p:nvPr>
        </p:nvSpPr>
        <p:spPr>
          <a:xfrm>
            <a:off x="457200" y="1700808"/>
            <a:ext cx="8229600" cy="4824536"/>
          </a:xfrm>
        </p:spPr>
        <p:txBody>
          <a:bodyPr>
            <a:normAutofit/>
          </a:bodyPr>
          <a:lstStyle/>
          <a:p>
            <a:pPr lvl="0"/>
            <a:r>
              <a:rPr lang="es-CL" sz="1600" b="1" dirty="0"/>
              <a:t>Menor </a:t>
            </a:r>
            <a:r>
              <a:rPr lang="es-CL" sz="1600" b="1" dirty="0" smtClean="0"/>
              <a:t>costo</a:t>
            </a:r>
            <a:r>
              <a:rPr lang="es-CL" sz="1600" dirty="0" smtClean="0"/>
              <a:t>: </a:t>
            </a:r>
            <a:r>
              <a:rPr lang="es-CL" sz="1600" dirty="0"/>
              <a:t>No son necesarios muchos puntos de acceso </a:t>
            </a:r>
            <a:r>
              <a:rPr lang="es-CL" sz="1600" dirty="0" smtClean="0"/>
              <a:t>.</a:t>
            </a:r>
            <a:endParaRPr lang="es-CL" sz="1600" dirty="0"/>
          </a:p>
          <a:p>
            <a:endParaRPr lang="es-CL" sz="2000" dirty="0"/>
          </a:p>
          <a:p>
            <a:pPr lvl="0"/>
            <a:r>
              <a:rPr lang="es-CL" sz="1600" b="1" dirty="0"/>
              <a:t>Robustez:</a:t>
            </a:r>
            <a:r>
              <a:rPr lang="es-CL" sz="1600" dirty="0"/>
              <a:t> Si uno de los nodos pierde servicio, se reduce la posibilidad de  que esto afecte al resto, ya que existen redundancia de caminos. </a:t>
            </a:r>
          </a:p>
          <a:p>
            <a:endParaRPr lang="es-CL" sz="2000" dirty="0"/>
          </a:p>
          <a:p>
            <a:pPr lvl="0"/>
            <a:r>
              <a:rPr lang="es-CL" sz="1600" b="1" dirty="0"/>
              <a:t>Instalación:</a:t>
            </a:r>
            <a:r>
              <a:rPr lang="es-CL" sz="1600" dirty="0"/>
              <a:t> Instalación simple, al  compararlo con una red cableada, ya que se realiza con un software Mesh  preinstalado. Al disponer de rutas dinámicas, cuando un nodo encuentre un nodo vecino, estaría dispuesto  para entrar en servicio. </a:t>
            </a:r>
          </a:p>
          <a:p>
            <a:endParaRPr lang="es-CL" sz="2000" dirty="0"/>
          </a:p>
          <a:p>
            <a:pPr lvl="0"/>
            <a:r>
              <a:rPr lang="es-CL" sz="1600" b="1" dirty="0"/>
              <a:t>Alimentación:</a:t>
            </a:r>
            <a:r>
              <a:rPr lang="es-CL" sz="1600" dirty="0"/>
              <a:t> Los requerimientos </a:t>
            </a:r>
            <a:r>
              <a:rPr lang="es-CL" sz="1600" dirty="0" smtClean="0"/>
              <a:t>energéticos </a:t>
            </a:r>
            <a:r>
              <a:rPr lang="es-CL" sz="1600" dirty="0"/>
              <a:t>son muy bajos, y los nodos pueden ser desplegados con unidades autónomas de energía alternativas. </a:t>
            </a:r>
          </a:p>
          <a:p>
            <a:endParaRPr lang="es-CL" sz="1800" dirty="0"/>
          </a:p>
        </p:txBody>
      </p:sp>
    </p:spTree>
    <p:extLst>
      <p:ext uri="{BB962C8B-B14F-4D97-AF65-F5344CB8AC3E}">
        <p14:creationId xmlns:p14="http://schemas.microsoft.com/office/powerpoint/2010/main" val="13033337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a:xfrm>
            <a:off x="179512" y="-99392"/>
            <a:ext cx="8784976" cy="1143000"/>
          </a:xfrm>
        </p:spPr>
        <p:txBody>
          <a:bodyPr/>
          <a:lstStyle/>
          <a:p>
            <a:r>
              <a:rPr lang="es-CL" sz="4800" b="1" dirty="0" smtClean="0"/>
              <a:t>Desventajas de las redes Mesh</a:t>
            </a:r>
            <a:endParaRPr lang="es-CL" sz="4800" b="1" dirty="0"/>
          </a:p>
        </p:txBody>
      </p:sp>
      <mc:AlternateContent xmlns:mc="http://schemas.openxmlformats.org/markup-compatibility/2006" xmlns:a14="http://schemas.microsoft.com/office/drawing/2010/main">
        <mc:Choice Requires="a14">
          <p:sp>
            <p:nvSpPr>
              <p:cNvPr id="3" name="2 Marcador de contenido"/>
              <p:cNvSpPr>
                <a:spLocks noGrp="1"/>
              </p:cNvSpPr>
              <p:nvPr>
                <p:ph idx="1"/>
              </p:nvPr>
            </p:nvSpPr>
            <p:spPr>
              <a:xfrm>
                <a:off x="179512" y="1268760"/>
                <a:ext cx="8712968" cy="5400600"/>
              </a:xfrm>
            </p:spPr>
            <p:txBody>
              <a:bodyPr>
                <a:noAutofit/>
              </a:bodyPr>
              <a:lstStyle/>
              <a:p>
                <a:pPr lvl="0"/>
                <a:r>
                  <a:rPr lang="es-CL" sz="1600" b="1" dirty="0" smtClean="0"/>
                  <a:t>Latencia: </a:t>
                </a:r>
                <a:r>
                  <a:rPr lang="es-CL" sz="1600" dirty="0" smtClean="0"/>
                  <a:t>Retraso </a:t>
                </a:r>
                <a:r>
                  <a:rPr lang="es-CL" sz="1600" dirty="0"/>
                  <a:t>debido al número de saltos que  puede llegar a dar un paquete hasta su destino. </a:t>
                </a:r>
                <a:r>
                  <a:rPr lang="es-CL" sz="1600" dirty="0" smtClean="0"/>
                  <a:t>Problemas no permitidos en servicios de tiempo </a:t>
                </a:r>
                <a:r>
                  <a:rPr lang="es-CL" sz="1600" dirty="0"/>
                  <a:t>real, como la telefonía IP.  </a:t>
                </a:r>
              </a:p>
              <a:p>
                <a:endParaRPr lang="es-CL" sz="1600" dirty="0"/>
              </a:p>
              <a:p>
                <a:pPr lvl="0"/>
                <a:r>
                  <a:rPr lang="es-CL" sz="1600" b="1" dirty="0"/>
                  <a:t>Compartiendo el medio:</a:t>
                </a:r>
                <a:r>
                  <a:rPr lang="es-CL" sz="1600" dirty="0"/>
                  <a:t> </a:t>
                </a:r>
                <a:r>
                  <a:rPr lang="es-CL" sz="1600" dirty="0" smtClean="0"/>
                  <a:t>Pueden haber interferencias entre usuarios debido al </a:t>
                </a:r>
                <a:r>
                  <a:rPr lang="es-CL" sz="1600" dirty="0"/>
                  <a:t>limitado número de frecuencias de las redes  </a:t>
                </a:r>
                <a:r>
                  <a:rPr lang="es-CL" sz="1600" dirty="0" smtClean="0"/>
                  <a:t>WLAN. Se podrían provocar </a:t>
                </a:r>
                <a:r>
                  <a:rPr lang="es-CL" sz="1600" dirty="0"/>
                  <a:t>problemas de direcciones duplicadas y conflictos de red. </a:t>
                </a:r>
                <a:r>
                  <a:rPr lang="es-CL" sz="1600" dirty="0" smtClean="0"/>
                  <a:t>(Solución IPv6)</a:t>
                </a:r>
                <a:endParaRPr lang="es-CL" sz="1600" dirty="0"/>
              </a:p>
              <a:p>
                <a:endParaRPr lang="es-CL" sz="1600" dirty="0"/>
              </a:p>
              <a:p>
                <a:pPr lvl="0"/>
                <a:r>
                  <a:rPr lang="es-CL" sz="1600" b="1" dirty="0"/>
                  <a:t>Seguridad:</a:t>
                </a:r>
                <a:r>
                  <a:rPr lang="es-CL" sz="1600" dirty="0"/>
                  <a:t> Las redes ad-hoc necesitan hablar con sus clientes antes de autenticarlos, son </a:t>
                </a:r>
                <a:r>
                  <a:rPr lang="es-CL" sz="1600" dirty="0" smtClean="0"/>
                  <a:t>vulnerables </a:t>
                </a:r>
                <a:r>
                  <a:rPr lang="es-CL" sz="1600" dirty="0"/>
                  <a:t>a  ataques DoS y los datos pueden ser </a:t>
                </a:r>
                <a:r>
                  <a:rPr lang="es-CL" sz="1600" dirty="0" smtClean="0"/>
                  <a:t>interceptados. Algunas  </a:t>
                </a:r>
                <a:r>
                  <a:rPr lang="es-CL" sz="1600" dirty="0"/>
                  <a:t>empresas han desarrollado protocolos que utilizan  técnicas de cifrado diferentes a las de </a:t>
                </a:r>
                <a:r>
                  <a:rPr lang="es-CL" sz="1600" dirty="0" err="1"/>
                  <a:t>WiFi</a:t>
                </a:r>
                <a:r>
                  <a:rPr lang="es-CL" sz="1600" dirty="0"/>
                  <a:t> y que  no pueden ser interceptados con una tarjeta de red inalámbrica 802.11 común. </a:t>
                </a:r>
              </a:p>
              <a:p>
                <a:endParaRPr lang="es-CL" sz="1600" dirty="0"/>
              </a:p>
              <a:p>
                <a:pPr lvl="0"/>
                <a:r>
                  <a:rPr lang="es-CL" sz="1600" b="1" dirty="0"/>
                  <a:t>Rendimiento:</a:t>
                </a:r>
                <a:r>
                  <a:rPr lang="es-CL" sz="1600" dirty="0"/>
                  <a:t> </a:t>
                </a:r>
                <a:r>
                  <a:rPr lang="es-CL" sz="1600" dirty="0" smtClean="0"/>
                  <a:t>La </a:t>
                </a:r>
                <a:r>
                  <a:rPr lang="es-CL" sz="1600" dirty="0"/>
                  <a:t>disminución del rendimiento (</a:t>
                </a:r>
                <a:r>
                  <a:rPr lang="es-CL" sz="1600" dirty="0" err="1" smtClean="0"/>
                  <a:t>throughput</a:t>
                </a:r>
                <a:r>
                  <a:rPr lang="es-CL" sz="1600" dirty="0"/>
                  <a:t>) </a:t>
                </a:r>
                <a:r>
                  <a:rPr lang="es-CL" sz="1600" dirty="0" smtClean="0"/>
                  <a:t>se provoca por el </a:t>
                </a:r>
                <a:r>
                  <a:rPr lang="es-CL" sz="1600" dirty="0"/>
                  <a:t>número de saltos de acuerdo a </a:t>
                </a:r>
                <a14:m>
                  <m:oMath xmlns:m="http://schemas.openxmlformats.org/officeDocument/2006/math">
                    <m:f>
                      <m:fPr>
                        <m:ctrlPr>
                          <a:rPr lang="es-CL" sz="1600" i="1" smtClean="0">
                            <a:latin typeface="Cambria Math"/>
                          </a:rPr>
                        </m:ctrlPr>
                      </m:fPr>
                      <m:num>
                        <m:r>
                          <a:rPr lang="es-CL" sz="1600" b="0" i="1" smtClean="0">
                            <a:latin typeface="Cambria Math"/>
                          </a:rPr>
                          <m:t>1</m:t>
                        </m:r>
                      </m:num>
                      <m:den>
                        <m:r>
                          <a:rPr lang="es-CL" sz="1600" b="0" i="1" smtClean="0">
                            <a:latin typeface="Cambria Math"/>
                          </a:rPr>
                          <m:t>𝐾</m:t>
                        </m:r>
                        <m:r>
                          <a:rPr lang="es-CL" sz="1600" b="0" i="1" smtClean="0">
                            <a:latin typeface="Cambria Math"/>
                          </a:rPr>
                          <m:t>∗</m:t>
                        </m:r>
                        <m:r>
                          <a:rPr lang="es-CL" sz="1600" b="0" i="1" smtClean="0">
                            <a:latin typeface="Cambria Math"/>
                          </a:rPr>
                          <m:t>𝑛</m:t>
                        </m:r>
                      </m:den>
                    </m:f>
                  </m:oMath>
                </a14:m>
                <a:r>
                  <a:rPr lang="es-CL" sz="1600" dirty="0" smtClean="0"/>
                  <a:t> (“</a:t>
                </a:r>
                <a:r>
                  <a:rPr lang="es-CL" sz="1600" dirty="0"/>
                  <a:t>n” es el número de saltos</a:t>
                </a:r>
                <a:r>
                  <a:rPr lang="es-CL" sz="1600" dirty="0" smtClean="0"/>
                  <a:t>). Mesh </a:t>
                </a:r>
                <a:r>
                  <a:rPr lang="es-CL" sz="1600" dirty="0"/>
                  <a:t>se ha implementado </a:t>
                </a:r>
                <a:r>
                  <a:rPr lang="es-CL" sz="1600" dirty="0" smtClean="0"/>
                  <a:t>en </a:t>
                </a:r>
                <a:r>
                  <a:rPr lang="es-CL" sz="1600" dirty="0"/>
                  <a:t>equipos 802.11 con dos radios, </a:t>
                </a:r>
                <a:r>
                  <a:rPr lang="es-CL" sz="1600" dirty="0" smtClean="0"/>
                  <a:t>una banda 2,4 GHz </a:t>
                </a:r>
                <a:r>
                  <a:rPr lang="es-CL" sz="1600" dirty="0"/>
                  <a:t>y otro </a:t>
                </a:r>
                <a:r>
                  <a:rPr lang="es-CL" sz="1600" dirty="0" smtClean="0"/>
                  <a:t>  en </a:t>
                </a:r>
                <a:r>
                  <a:rPr lang="es-CL" sz="1600" dirty="0"/>
                  <a:t>la banda de 5 GHz. De esta manera el rendimiento no disminuye con el número de saltos </a:t>
                </a:r>
                <a:r>
                  <a:rPr lang="es-CL" sz="1600" dirty="0" smtClean="0"/>
                  <a:t>(recibir y </a:t>
                </a:r>
                <a:r>
                  <a:rPr lang="es-CL" sz="1600" dirty="0"/>
                  <a:t>transmitir </a:t>
                </a:r>
                <a:r>
                  <a:rPr lang="es-CL" sz="1600" dirty="0" smtClean="0"/>
                  <a:t>simultáneamente en bandas distintas). </a:t>
                </a:r>
                <a:endParaRPr lang="es-CL" sz="1600" dirty="0"/>
              </a:p>
              <a:p>
                <a:endParaRPr lang="es-CL" sz="1600" dirty="0"/>
              </a:p>
            </p:txBody>
          </p:sp>
        </mc:Choice>
        <mc:Fallback xmlns="">
          <p:sp>
            <p:nvSpPr>
              <p:cNvPr id="3" name="2 Marcador de contenido"/>
              <p:cNvSpPr>
                <a:spLocks noGrp="1" noRot="1" noChangeAspect="1" noMove="1" noResize="1" noEditPoints="1" noAdjustHandles="1" noChangeArrowheads="1" noChangeShapeType="1" noTextEdit="1"/>
              </p:cNvSpPr>
              <p:nvPr>
                <p:ph idx="1"/>
              </p:nvPr>
            </p:nvSpPr>
            <p:spPr>
              <a:xfrm>
                <a:off x="179512" y="1268760"/>
                <a:ext cx="8712968" cy="5400600"/>
              </a:xfrm>
              <a:blipFill rotWithShape="1">
                <a:blip r:embed="rId3"/>
                <a:stretch>
                  <a:fillRect l="-210" t="-339" r="-70"/>
                </a:stretch>
              </a:blipFill>
            </p:spPr>
            <p:txBody>
              <a:bodyPr/>
              <a:lstStyle/>
              <a:p>
                <a:r>
                  <a:rPr lang="es-CL">
                    <a:noFill/>
                  </a:rPr>
                  <a:t> </a:t>
                </a:r>
              </a:p>
            </p:txBody>
          </p:sp>
        </mc:Fallback>
      </mc:AlternateContent>
    </p:spTree>
    <p:extLst>
      <p:ext uri="{BB962C8B-B14F-4D97-AF65-F5344CB8AC3E}">
        <p14:creationId xmlns:p14="http://schemas.microsoft.com/office/powerpoint/2010/main" val="7621604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2996952"/>
            <a:ext cx="8229600" cy="1143000"/>
          </a:xfrm>
        </p:spPr>
        <p:txBody>
          <a:bodyPr>
            <a:noAutofit/>
          </a:bodyPr>
          <a:lstStyle/>
          <a:p>
            <a:r>
              <a:rPr lang="es-CL" sz="4800" b="1" dirty="0"/>
              <a:t>Generaciones de redes Mesh</a:t>
            </a:r>
            <a:br>
              <a:rPr lang="es-CL" sz="4800" b="1" dirty="0"/>
            </a:br>
            <a:endParaRPr lang="es-CL" sz="4800" b="1" dirty="0"/>
          </a:p>
        </p:txBody>
      </p:sp>
    </p:spTree>
    <p:extLst>
      <p:ext uri="{BB962C8B-B14F-4D97-AF65-F5344CB8AC3E}">
        <p14:creationId xmlns:p14="http://schemas.microsoft.com/office/powerpoint/2010/main" val="33111625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CL" sz="4800" b="1" dirty="0"/>
              <a:t>Primera Generación</a:t>
            </a:r>
            <a:br>
              <a:rPr lang="es-CL" sz="4800" b="1" dirty="0"/>
            </a:br>
            <a:endParaRPr lang="es-CL" sz="4800" b="1" dirty="0"/>
          </a:p>
        </p:txBody>
      </p:sp>
      <p:sp>
        <p:nvSpPr>
          <p:cNvPr id="3" name="2 Marcador de contenido"/>
          <p:cNvSpPr>
            <a:spLocks noGrp="1"/>
          </p:cNvSpPr>
          <p:nvPr>
            <p:ph idx="1"/>
          </p:nvPr>
        </p:nvSpPr>
        <p:spPr>
          <a:xfrm>
            <a:off x="457200" y="1196752"/>
            <a:ext cx="8229600" cy="4752528"/>
          </a:xfrm>
        </p:spPr>
        <p:txBody>
          <a:bodyPr>
            <a:normAutofit/>
          </a:bodyPr>
          <a:lstStyle/>
          <a:p>
            <a:pPr marL="0" indent="0">
              <a:buNone/>
            </a:pPr>
            <a:r>
              <a:rPr lang="es-CL" sz="1600" dirty="0" smtClean="0"/>
              <a:t>Usa </a:t>
            </a:r>
            <a:r>
              <a:rPr lang="es-CL" sz="1600" dirty="0"/>
              <a:t>el mismo enlace de radio para la transmisión de datos entre el cliente y el nodo, así como entre nodos. </a:t>
            </a:r>
            <a:endParaRPr lang="es-CL" sz="1600" dirty="0" smtClean="0"/>
          </a:p>
          <a:p>
            <a:pPr marL="0" indent="0">
              <a:buNone/>
            </a:pPr>
            <a:endParaRPr lang="es-CL" sz="1600" dirty="0" smtClean="0"/>
          </a:p>
          <a:p>
            <a:pPr marL="0" indent="0">
              <a:buNone/>
            </a:pPr>
            <a:r>
              <a:rPr lang="es-CL" sz="1600" dirty="0" smtClean="0"/>
              <a:t>Tiene </a:t>
            </a:r>
            <a:r>
              <a:rPr lang="es-CL" sz="1600" dirty="0"/>
              <a:t>transmisión </a:t>
            </a:r>
            <a:r>
              <a:rPr lang="es-CL" sz="1600" dirty="0" smtClean="0"/>
              <a:t>store-and-forward</a:t>
            </a:r>
            <a:r>
              <a:rPr lang="es-CL" sz="1600" dirty="0"/>
              <a:t>.</a:t>
            </a:r>
            <a:r>
              <a:rPr lang="es-CL" sz="1600" dirty="0" smtClean="0"/>
              <a:t> </a:t>
            </a:r>
            <a:endParaRPr lang="es-CL" sz="1600" dirty="0"/>
          </a:p>
          <a:p>
            <a:pPr marL="0" indent="0">
              <a:buNone/>
            </a:pPr>
            <a:endParaRPr lang="es-CL" sz="1600" dirty="0" smtClean="0"/>
          </a:p>
          <a:p>
            <a:pPr marL="0" indent="0">
              <a:buNone/>
            </a:pPr>
            <a:endParaRPr lang="es-CL" sz="1600" dirty="0"/>
          </a:p>
          <a:p>
            <a:pPr lvl="0"/>
            <a:r>
              <a:rPr lang="es-CL" sz="1600" b="1" dirty="0"/>
              <a:t>Desventaja</a:t>
            </a:r>
            <a:r>
              <a:rPr lang="es-CL" sz="1600" b="1" dirty="0" smtClean="0"/>
              <a:t>:</a:t>
            </a:r>
          </a:p>
          <a:p>
            <a:pPr marL="0" lvl="0" indent="0">
              <a:buNone/>
            </a:pPr>
            <a:endParaRPr lang="es-CL" sz="500" dirty="0"/>
          </a:p>
          <a:p>
            <a:pPr lvl="1">
              <a:buFont typeface="+mj-lt"/>
              <a:buAutoNum type="arabicPeriod"/>
            </a:pPr>
            <a:r>
              <a:rPr lang="es-CL" sz="1200" dirty="0"/>
              <a:t>Disminución del ancho de </a:t>
            </a:r>
            <a:r>
              <a:rPr lang="es-CL" sz="1200" dirty="0" smtClean="0"/>
              <a:t>banda</a:t>
            </a:r>
          </a:p>
          <a:p>
            <a:pPr lvl="1">
              <a:buFont typeface="+mj-lt"/>
              <a:buAutoNum type="arabicPeriod"/>
            </a:pPr>
            <a:endParaRPr lang="es-CL" sz="500" dirty="0"/>
          </a:p>
          <a:p>
            <a:pPr lvl="1">
              <a:buFont typeface="+mj-lt"/>
              <a:buAutoNum type="arabicPeriod"/>
            </a:pPr>
            <a:r>
              <a:rPr lang="es-CL" sz="1200" dirty="0"/>
              <a:t>No se puede transmitir y recibir datos </a:t>
            </a:r>
            <a:endParaRPr lang="es-CL" sz="1200" dirty="0" smtClean="0"/>
          </a:p>
          <a:p>
            <a:pPr marL="457200" lvl="1" indent="0">
              <a:buNone/>
            </a:pPr>
            <a:r>
              <a:rPr lang="es-CL" sz="1200" dirty="0" smtClean="0"/>
              <a:t>       simultáneamente </a:t>
            </a:r>
            <a:r>
              <a:rPr lang="es-CL" sz="1200" dirty="0"/>
              <a:t>por un sólo canal de </a:t>
            </a:r>
            <a:endParaRPr lang="es-CL" sz="1200" dirty="0" smtClean="0"/>
          </a:p>
          <a:p>
            <a:pPr marL="457200" lvl="1" indent="0">
              <a:buNone/>
            </a:pPr>
            <a:r>
              <a:rPr lang="es-CL" sz="1200" dirty="0" smtClean="0"/>
              <a:t>       radio </a:t>
            </a:r>
            <a:r>
              <a:rPr lang="es-CL" sz="1200" dirty="0"/>
              <a:t>porque provocaría interferencia, </a:t>
            </a:r>
            <a:endParaRPr lang="es-CL" sz="1200" dirty="0" smtClean="0"/>
          </a:p>
          <a:p>
            <a:pPr marL="457200" lvl="1" indent="0">
              <a:buNone/>
            </a:pPr>
            <a:r>
              <a:rPr lang="es-CL" sz="1200" dirty="0"/>
              <a:t> </a:t>
            </a:r>
            <a:r>
              <a:rPr lang="es-CL" sz="1200" dirty="0" smtClean="0"/>
              <a:t>      congestión </a:t>
            </a:r>
            <a:r>
              <a:rPr lang="es-CL" sz="1200" dirty="0"/>
              <a:t>y contención en cada nodo.   </a:t>
            </a:r>
          </a:p>
          <a:p>
            <a:endParaRPr lang="es-CL" sz="2000" dirty="0"/>
          </a:p>
        </p:txBody>
      </p:sp>
      <p:pic>
        <p:nvPicPr>
          <p:cNvPr id="4" name="0 Imagen"/>
          <p:cNvPicPr/>
          <p:nvPr/>
        </p:nvPicPr>
        <p:blipFill rotWithShape="1">
          <a:blip r:embed="rId2">
            <a:extLst>
              <a:ext uri="{28A0092B-C50C-407E-A947-70E740481C1C}">
                <a14:useLocalDpi xmlns:a14="http://schemas.microsoft.com/office/drawing/2010/main" val="0"/>
              </a:ext>
            </a:extLst>
          </a:blip>
          <a:srcRect l="17290" t="23210" r="27522" b="16839"/>
          <a:stretch/>
        </p:blipFill>
        <p:spPr bwMode="auto">
          <a:xfrm>
            <a:off x="4788024" y="2093179"/>
            <a:ext cx="3787626" cy="4581128"/>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5777769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CL" sz="4800" b="1" dirty="0"/>
              <a:t>Segunda Generación</a:t>
            </a:r>
            <a:r>
              <a:rPr lang="es-CL" sz="4800" dirty="0"/>
              <a:t/>
            </a:r>
            <a:br>
              <a:rPr lang="es-CL" sz="4800" dirty="0"/>
            </a:br>
            <a:endParaRPr lang="es-CL" sz="4800" dirty="0"/>
          </a:p>
        </p:txBody>
      </p:sp>
      <p:sp>
        <p:nvSpPr>
          <p:cNvPr id="3" name="2 Marcador de contenido"/>
          <p:cNvSpPr>
            <a:spLocks noGrp="1"/>
          </p:cNvSpPr>
          <p:nvPr>
            <p:ph idx="1"/>
          </p:nvPr>
        </p:nvSpPr>
        <p:spPr>
          <a:xfrm>
            <a:off x="457200" y="1268760"/>
            <a:ext cx="8229600" cy="4857403"/>
          </a:xfrm>
        </p:spPr>
        <p:txBody>
          <a:bodyPr>
            <a:normAutofit/>
          </a:bodyPr>
          <a:lstStyle/>
          <a:p>
            <a:pPr marL="0" indent="0">
              <a:buNone/>
            </a:pPr>
            <a:r>
              <a:rPr lang="es-CL" sz="1600" dirty="0"/>
              <a:t>Combina dos canales, el 802.11b/g para dar servicio </a:t>
            </a:r>
            <a:r>
              <a:rPr lang="es-CL" sz="1600" dirty="0" smtClean="0"/>
              <a:t>y </a:t>
            </a:r>
            <a:r>
              <a:rPr lang="es-CL" sz="1600" dirty="0"/>
              <a:t>el </a:t>
            </a:r>
            <a:r>
              <a:rPr lang="es-CL" sz="1600" dirty="0" smtClean="0"/>
              <a:t>802.11ª.</a:t>
            </a:r>
            <a:endParaRPr lang="es-CL" sz="1600" dirty="0"/>
          </a:p>
          <a:p>
            <a:pPr marL="0" indent="0">
              <a:buNone/>
            </a:pPr>
            <a:endParaRPr lang="es-CL" sz="1600" dirty="0" smtClean="0"/>
          </a:p>
          <a:p>
            <a:pPr marL="0" indent="0">
              <a:buNone/>
            </a:pPr>
            <a:r>
              <a:rPr lang="es-CL" sz="1600" dirty="0" smtClean="0"/>
              <a:t>Con </a:t>
            </a:r>
            <a:r>
              <a:rPr lang="es-CL" sz="1600" dirty="0"/>
              <a:t>este sistema se logró eliminar la </a:t>
            </a:r>
            <a:endParaRPr lang="es-CL" sz="1600" dirty="0" smtClean="0"/>
          </a:p>
          <a:p>
            <a:pPr marL="0" indent="0">
              <a:buNone/>
            </a:pPr>
            <a:r>
              <a:rPr lang="es-CL" sz="1600" dirty="0" smtClean="0"/>
              <a:t>interferencia  en </a:t>
            </a:r>
            <a:r>
              <a:rPr lang="es-CL" sz="1600" dirty="0"/>
              <a:t>los </a:t>
            </a:r>
            <a:r>
              <a:rPr lang="es-CL" sz="1600" dirty="0" smtClean="0"/>
              <a:t>nodos, ya </a:t>
            </a:r>
            <a:r>
              <a:rPr lang="es-CL" sz="1600" dirty="0"/>
              <a:t>que se </a:t>
            </a:r>
            <a:endParaRPr lang="es-CL" sz="1600" dirty="0" smtClean="0"/>
          </a:p>
          <a:p>
            <a:pPr marL="0" indent="0">
              <a:buNone/>
            </a:pPr>
            <a:r>
              <a:rPr lang="es-CL" sz="1600" dirty="0" smtClean="0"/>
              <a:t>trabaja </a:t>
            </a:r>
            <a:r>
              <a:rPr lang="es-CL" sz="1600" dirty="0"/>
              <a:t>con diversas bandas de </a:t>
            </a:r>
            <a:r>
              <a:rPr lang="es-CL" sz="1600" dirty="0" smtClean="0"/>
              <a:t>frecuencia </a:t>
            </a:r>
          </a:p>
          <a:p>
            <a:pPr marL="0" indent="0">
              <a:buNone/>
            </a:pPr>
            <a:r>
              <a:rPr lang="es-CL" sz="1600" dirty="0" smtClean="0"/>
              <a:t>(</a:t>
            </a:r>
            <a:r>
              <a:rPr lang="es-CL" sz="1600" dirty="0"/>
              <a:t>entre 2.4GHz y 5.8GHz). </a:t>
            </a:r>
          </a:p>
          <a:p>
            <a:pPr marL="0" indent="0">
              <a:buNone/>
            </a:pPr>
            <a:r>
              <a:rPr lang="es-CL" sz="1600" dirty="0"/>
              <a:t> </a:t>
            </a:r>
            <a:endParaRPr lang="es-CL" sz="1600" dirty="0" smtClean="0"/>
          </a:p>
          <a:p>
            <a:pPr marL="0" indent="0">
              <a:buNone/>
            </a:pPr>
            <a:endParaRPr lang="es-CL" sz="1600" dirty="0"/>
          </a:p>
          <a:p>
            <a:pPr lvl="0"/>
            <a:r>
              <a:rPr lang="es-CL" sz="1600" b="1" dirty="0"/>
              <a:t>Desventaja</a:t>
            </a:r>
            <a:r>
              <a:rPr lang="es-CL" sz="1600" b="1" dirty="0" smtClean="0"/>
              <a:t>:</a:t>
            </a:r>
          </a:p>
          <a:p>
            <a:pPr lvl="0"/>
            <a:endParaRPr lang="es-CL" sz="500" dirty="0"/>
          </a:p>
          <a:p>
            <a:pPr lvl="1">
              <a:buFont typeface="+mj-lt"/>
              <a:buAutoNum type="arabicPeriod"/>
            </a:pPr>
            <a:r>
              <a:rPr lang="es-CL" sz="1200" dirty="0"/>
              <a:t>Al aumentar la demanda de servicio por </a:t>
            </a:r>
            <a:endParaRPr lang="es-CL" sz="1200" dirty="0" smtClean="0"/>
          </a:p>
          <a:p>
            <a:pPr marL="457200" lvl="1" indent="0">
              <a:buNone/>
            </a:pPr>
            <a:r>
              <a:rPr lang="es-CL" sz="1200" dirty="0"/>
              <a:t> </a:t>
            </a:r>
            <a:r>
              <a:rPr lang="es-CL" sz="1200" dirty="0" smtClean="0"/>
              <a:t>      parte </a:t>
            </a:r>
            <a:r>
              <a:rPr lang="es-CL" sz="1200" dirty="0"/>
              <a:t>del usuario, se presentan congestiones </a:t>
            </a:r>
            <a:endParaRPr lang="es-CL" sz="1200" dirty="0" smtClean="0"/>
          </a:p>
          <a:p>
            <a:pPr marL="457200" lvl="1" indent="0">
              <a:buNone/>
            </a:pPr>
            <a:r>
              <a:rPr lang="es-CL" sz="1200" dirty="0"/>
              <a:t> </a:t>
            </a:r>
            <a:r>
              <a:rPr lang="es-CL" sz="1200" dirty="0" smtClean="0"/>
              <a:t>      significativas </a:t>
            </a:r>
            <a:r>
              <a:rPr lang="es-CL" sz="1200" dirty="0"/>
              <a:t>en la parte de la radio que se </a:t>
            </a:r>
            <a:endParaRPr lang="es-CL" sz="1200" dirty="0" smtClean="0"/>
          </a:p>
          <a:p>
            <a:pPr marL="457200" lvl="1" indent="0">
              <a:buNone/>
            </a:pPr>
            <a:r>
              <a:rPr lang="es-CL" sz="1200" dirty="0"/>
              <a:t> </a:t>
            </a:r>
            <a:r>
              <a:rPr lang="es-CL" sz="1200" dirty="0" smtClean="0"/>
              <a:t>      usa </a:t>
            </a:r>
            <a:r>
              <a:rPr lang="es-CL" sz="1200" dirty="0"/>
              <a:t>para interconectar los nodos.</a:t>
            </a:r>
          </a:p>
          <a:p>
            <a:endParaRPr lang="es-CL" sz="2000" dirty="0"/>
          </a:p>
        </p:txBody>
      </p:sp>
      <p:pic>
        <p:nvPicPr>
          <p:cNvPr id="4" name="0 Imagen"/>
          <p:cNvPicPr/>
          <p:nvPr/>
        </p:nvPicPr>
        <p:blipFill rotWithShape="1">
          <a:blip r:embed="rId2">
            <a:extLst>
              <a:ext uri="{28A0092B-C50C-407E-A947-70E740481C1C}">
                <a14:useLocalDpi xmlns:a14="http://schemas.microsoft.com/office/drawing/2010/main" val="0"/>
              </a:ext>
            </a:extLst>
          </a:blip>
          <a:srcRect l="23229" t="24804" r="23328" b="24969"/>
          <a:stretch/>
        </p:blipFill>
        <p:spPr bwMode="auto">
          <a:xfrm>
            <a:off x="5148064" y="2026801"/>
            <a:ext cx="3456384" cy="4506388"/>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40147056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CL" sz="4800" b="1" dirty="0"/>
              <a:t>Tercera Generación</a:t>
            </a:r>
            <a:r>
              <a:rPr lang="es-CL" sz="4800" dirty="0"/>
              <a:t/>
            </a:r>
            <a:br>
              <a:rPr lang="es-CL" sz="4800" dirty="0"/>
            </a:br>
            <a:endParaRPr lang="es-CL" sz="4800" dirty="0"/>
          </a:p>
        </p:txBody>
      </p:sp>
      <p:sp>
        <p:nvSpPr>
          <p:cNvPr id="3" name="2 Marcador de contenido"/>
          <p:cNvSpPr>
            <a:spLocks noGrp="1"/>
          </p:cNvSpPr>
          <p:nvPr>
            <p:ph idx="1"/>
          </p:nvPr>
        </p:nvSpPr>
        <p:spPr>
          <a:xfrm>
            <a:off x="457200" y="1196752"/>
            <a:ext cx="8229600" cy="4929411"/>
          </a:xfrm>
        </p:spPr>
        <p:txBody>
          <a:bodyPr>
            <a:normAutofit/>
          </a:bodyPr>
          <a:lstStyle/>
          <a:p>
            <a:pPr marL="0" indent="0">
              <a:buNone/>
            </a:pPr>
            <a:r>
              <a:rPr lang="es-CL" sz="1600" dirty="0"/>
              <a:t>Los canales disponibles se pueden </a:t>
            </a:r>
            <a:r>
              <a:rPr lang="es-CL" sz="1600" dirty="0" smtClean="0"/>
              <a:t>reutilizar</a:t>
            </a:r>
            <a:r>
              <a:rPr lang="es-CL" sz="1600" dirty="0"/>
              <a:t>, haciendo que el espectro disponible sea más amplio y que el funcionamiento de la red aumente 50 o más veces.  </a:t>
            </a:r>
          </a:p>
          <a:p>
            <a:pPr marL="0" indent="0">
              <a:buNone/>
            </a:pPr>
            <a:endParaRPr lang="es-CL" sz="1600" dirty="0" smtClean="0"/>
          </a:p>
          <a:p>
            <a:pPr marL="0" indent="0">
              <a:buNone/>
            </a:pPr>
            <a:r>
              <a:rPr lang="es-CL" sz="1600" dirty="0" smtClean="0"/>
              <a:t>Los </a:t>
            </a:r>
            <a:r>
              <a:rPr lang="es-CL" sz="1600" dirty="0"/>
              <a:t>equipos de esta generación </a:t>
            </a:r>
            <a:r>
              <a:rPr lang="es-CL" sz="1600" dirty="0" smtClean="0"/>
              <a:t>se </a:t>
            </a:r>
          </a:p>
          <a:p>
            <a:pPr marL="0" indent="0">
              <a:buNone/>
            </a:pPr>
            <a:r>
              <a:rPr lang="es-CL" sz="1600" dirty="0" smtClean="0"/>
              <a:t>basan </a:t>
            </a:r>
            <a:r>
              <a:rPr lang="es-CL" sz="1600" dirty="0"/>
              <a:t>en productos multi-radios </a:t>
            </a:r>
            <a:r>
              <a:rPr lang="es-CL" sz="1600" dirty="0" smtClean="0"/>
              <a:t>que </a:t>
            </a:r>
          </a:p>
          <a:p>
            <a:pPr marL="0" indent="0">
              <a:buNone/>
            </a:pPr>
            <a:r>
              <a:rPr lang="es-CL" sz="1600" dirty="0" smtClean="0"/>
              <a:t>soportan </a:t>
            </a:r>
            <a:r>
              <a:rPr lang="es-CL" sz="1600" dirty="0"/>
              <a:t>múltiples </a:t>
            </a:r>
            <a:r>
              <a:rPr lang="es-CL" sz="1600" dirty="0" smtClean="0"/>
              <a:t>configuraciones </a:t>
            </a:r>
            <a:r>
              <a:rPr lang="es-CL" sz="1600" dirty="0"/>
              <a:t>de red.  </a:t>
            </a:r>
          </a:p>
          <a:p>
            <a:pPr marL="0" indent="0">
              <a:buNone/>
            </a:pPr>
            <a:endParaRPr lang="es-CL" sz="1600" dirty="0" smtClean="0"/>
          </a:p>
          <a:p>
            <a:pPr marL="0" indent="0">
              <a:buNone/>
            </a:pPr>
            <a:r>
              <a:rPr lang="es-CL" sz="1600" dirty="0" smtClean="0"/>
              <a:t>Un </a:t>
            </a:r>
            <a:r>
              <a:rPr lang="es-CL" sz="1600" dirty="0"/>
              <a:t>radio de los equipos de tercera </a:t>
            </a:r>
            <a:endParaRPr lang="es-CL" sz="1600" dirty="0" smtClean="0"/>
          </a:p>
          <a:p>
            <a:pPr marL="0" indent="0">
              <a:buNone/>
            </a:pPr>
            <a:r>
              <a:rPr lang="es-CL" sz="1600" dirty="0" smtClean="0"/>
              <a:t>generación </a:t>
            </a:r>
            <a:r>
              <a:rPr lang="es-CL" sz="1600" dirty="0"/>
              <a:t>se usa para crear un enlace </a:t>
            </a:r>
            <a:endParaRPr lang="es-CL" sz="1600" dirty="0" smtClean="0"/>
          </a:p>
          <a:p>
            <a:pPr marL="0" indent="0">
              <a:buNone/>
            </a:pPr>
            <a:r>
              <a:rPr lang="es-CL" sz="1600" dirty="0" smtClean="0"/>
              <a:t>hacia </a:t>
            </a:r>
            <a:r>
              <a:rPr lang="es-CL" sz="1600" dirty="0"/>
              <a:t>su nodo upstream  (nodo más cerca </a:t>
            </a:r>
            <a:endParaRPr lang="es-CL" sz="1600" dirty="0" smtClean="0"/>
          </a:p>
          <a:p>
            <a:pPr marL="0" indent="0">
              <a:buNone/>
            </a:pPr>
            <a:r>
              <a:rPr lang="es-CL" sz="1600" dirty="0" smtClean="0"/>
              <a:t>al </a:t>
            </a:r>
            <a:r>
              <a:rPr lang="es-CL" sz="1600" dirty="0"/>
              <a:t>gateway) y otro radio se utiliza para un </a:t>
            </a:r>
            <a:endParaRPr lang="es-CL" sz="1600" dirty="0" smtClean="0"/>
          </a:p>
          <a:p>
            <a:pPr marL="0" indent="0">
              <a:buNone/>
            </a:pPr>
            <a:r>
              <a:rPr lang="es-CL" sz="1600" dirty="0" smtClean="0"/>
              <a:t>enlace </a:t>
            </a:r>
            <a:r>
              <a:rPr lang="es-CL" sz="1600" dirty="0"/>
              <a:t>downstream al nodo vecino siguiente.</a:t>
            </a:r>
          </a:p>
          <a:p>
            <a:pPr marL="0" indent="0">
              <a:buNone/>
            </a:pPr>
            <a:endParaRPr lang="es-CL" sz="1600" dirty="0"/>
          </a:p>
        </p:txBody>
      </p:sp>
      <p:pic>
        <p:nvPicPr>
          <p:cNvPr id="4" name="0 Imagen"/>
          <p:cNvPicPr/>
          <p:nvPr/>
        </p:nvPicPr>
        <p:blipFill rotWithShape="1">
          <a:blip r:embed="rId2">
            <a:extLst>
              <a:ext uri="{28A0092B-C50C-407E-A947-70E740481C1C}">
                <a14:useLocalDpi xmlns:a14="http://schemas.microsoft.com/office/drawing/2010/main" val="0"/>
              </a:ext>
            </a:extLst>
          </a:blip>
          <a:srcRect l="21829" t="15376" r="26128" b="19451"/>
          <a:stretch/>
        </p:blipFill>
        <p:spPr bwMode="auto">
          <a:xfrm>
            <a:off x="5508104" y="1988840"/>
            <a:ext cx="3024336" cy="4392488"/>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26078590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jecutivo">
  <a:themeElements>
    <a:clrScheme name="Ejecutivo">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jecutiv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jecutiv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530</TotalTime>
  <Words>1196</Words>
  <Application>Microsoft Office PowerPoint</Application>
  <PresentationFormat>Presentación en pantalla (4:3)</PresentationFormat>
  <Paragraphs>153</Paragraphs>
  <Slides>20</Slides>
  <Notes>1</Notes>
  <HiddenSlides>0</HiddenSlides>
  <MMClips>0</MMClips>
  <ScaleCrop>false</ScaleCrop>
  <HeadingPairs>
    <vt:vector size="4" baseType="variant">
      <vt:variant>
        <vt:lpstr>Tema</vt:lpstr>
      </vt:variant>
      <vt:variant>
        <vt:i4>1</vt:i4>
      </vt:variant>
      <vt:variant>
        <vt:lpstr>Títulos de diapositiva</vt:lpstr>
      </vt:variant>
      <vt:variant>
        <vt:i4>20</vt:i4>
      </vt:variant>
    </vt:vector>
  </HeadingPairs>
  <TitlesOfParts>
    <vt:vector size="21" baseType="lpstr">
      <vt:lpstr>Ejecutivo</vt:lpstr>
      <vt:lpstr>Redes Mesh</vt:lpstr>
      <vt:lpstr>Redes Mesh</vt:lpstr>
      <vt:lpstr>Redes Mesh</vt:lpstr>
      <vt:lpstr>Ventajas de las redes Mesh</vt:lpstr>
      <vt:lpstr>Desventajas de las redes Mesh</vt:lpstr>
      <vt:lpstr>Generaciones de redes Mesh </vt:lpstr>
      <vt:lpstr>Primera Generación </vt:lpstr>
      <vt:lpstr>Segunda Generación </vt:lpstr>
      <vt:lpstr>Tercera Generación </vt:lpstr>
      <vt:lpstr>Tipo de protocolos </vt:lpstr>
      <vt:lpstr>Reactivos (según la demanda)</vt:lpstr>
      <vt:lpstr>Proactivos </vt:lpstr>
      <vt:lpstr>Híbridos </vt:lpstr>
      <vt:lpstr>Aplicaciones actuales de redes Mesh</vt:lpstr>
      <vt:lpstr>Aplicaciones actuales de redes Mesh</vt:lpstr>
      <vt:lpstr>Wifi Mesh Simulator Pro</vt:lpstr>
      <vt:lpstr>Simulación </vt:lpstr>
      <vt:lpstr>SO Open Sources</vt:lpstr>
      <vt:lpstr>Conclusiones</vt:lpstr>
      <vt:lpstr>FIN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Redes Mesh</dc:title>
  <dc:creator>Cristian López Arancibia;Hans Araya Layana</dc:creator>
  <cp:lastModifiedBy>Cristian</cp:lastModifiedBy>
  <cp:revision>36</cp:revision>
  <dcterms:created xsi:type="dcterms:W3CDTF">2012-12-05T01:25:03Z</dcterms:created>
  <dcterms:modified xsi:type="dcterms:W3CDTF">2012-12-07T16:53:18Z</dcterms:modified>
</cp:coreProperties>
</file>