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4" r:id="rId8"/>
    <p:sldId id="262" r:id="rId9"/>
    <p:sldId id="264" r:id="rId10"/>
    <p:sldId id="266" r:id="rId11"/>
    <p:sldId id="263" r:id="rId12"/>
    <p:sldId id="265" r:id="rId13"/>
    <p:sldId id="267" r:id="rId14"/>
    <p:sldId id="269" r:id="rId15"/>
    <p:sldId id="270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4F1AA8-F2F0-4CFC-ADD3-BFF60FCC5E5F}">
          <p14:sldIdLst>
            <p14:sldId id="256"/>
            <p14:sldId id="257"/>
            <p14:sldId id="260"/>
            <p14:sldId id="258"/>
            <p14:sldId id="259"/>
            <p14:sldId id="261"/>
            <p14:sldId id="274"/>
            <p14:sldId id="262"/>
            <p14:sldId id="264"/>
            <p14:sldId id="266"/>
            <p14:sldId id="263"/>
            <p14:sldId id="265"/>
            <p14:sldId id="267"/>
            <p14:sldId id="269"/>
            <p14:sldId id="270"/>
            <p14:sldId id="271"/>
            <p14:sldId id="272"/>
            <p14:sldId id="268"/>
          </p14:sldIdLst>
        </p14:section>
        <p14:section name="Sección sin título" id="{3DB8C3F0-9CC5-495D-A645-5EC879C12CB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5263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91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52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44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8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22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4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7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5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9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1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51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3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8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7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10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88FBE-3885-4AFF-8CCD-73CFC58F5224}" type="datetimeFigureOut">
              <a:rPr lang="es-CL" smtClean="0"/>
              <a:pPr/>
              <a:t>20-06-2016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1497-645C-4898-AC1C-0D01B213D3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171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bmkdy79O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0077" y="2348880"/>
            <a:ext cx="7851648" cy="1656184"/>
          </a:xfrm>
        </p:spPr>
        <p:txBody>
          <a:bodyPr>
            <a:noAutofit/>
          </a:bodyPr>
          <a:lstStyle/>
          <a:p>
            <a:pPr algn="ctr"/>
            <a:r>
              <a:rPr lang="es-CL" sz="4800" dirty="0" smtClean="0"/>
              <a:t>Análisis servicios VPN y Su aplicación práctica</a:t>
            </a:r>
            <a:endParaRPr lang="es-CL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10208" y="6165304"/>
            <a:ext cx="5441032" cy="404664"/>
          </a:xfrm>
        </p:spPr>
        <p:txBody>
          <a:bodyPr>
            <a:noAutofit/>
          </a:bodyPr>
          <a:lstStyle/>
          <a:p>
            <a:pPr algn="l"/>
            <a:r>
              <a:rPr lang="es-CL" sz="1400" i="1" dirty="0" smtClean="0">
                <a:solidFill>
                  <a:schemeClr val="tx1"/>
                </a:solidFill>
                <a:effectLst/>
                <a:latin typeface="+mj-lt"/>
              </a:rPr>
              <a:t>Integrantes grupo 7: Nicole Fernández  -  Sebastián Oyanadel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62" y="116632"/>
            <a:ext cx="2755027" cy="13400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01" y="116632"/>
            <a:ext cx="4032448" cy="1340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99592" y="908720"/>
            <a:ext cx="7964412" cy="1971601"/>
          </a:xfrm>
        </p:spPr>
        <p:txBody>
          <a:bodyPr/>
          <a:lstStyle/>
          <a:p>
            <a:r>
              <a:rPr lang="es-MX" dirty="0"/>
              <a:t>Al utilizar la aplicación nuestro tráfico de datos no sale directamente a </a:t>
            </a:r>
            <a:r>
              <a:rPr lang="es-MX" dirty="0" smtClean="0"/>
              <a:t>internet o a servidores de la </a:t>
            </a:r>
            <a:r>
              <a:rPr lang="es-MX" dirty="0" err="1" smtClean="0"/>
              <a:t>compañia</a:t>
            </a:r>
            <a:r>
              <a:rPr lang="es-MX" dirty="0" smtClean="0"/>
              <a:t>, </a:t>
            </a:r>
            <a:r>
              <a:rPr lang="es-MX" dirty="0"/>
              <a:t>si no que son </a:t>
            </a:r>
            <a:r>
              <a:rPr lang="es-MX" dirty="0" err="1"/>
              <a:t>redireccionados</a:t>
            </a:r>
            <a:r>
              <a:rPr lang="es-MX" dirty="0"/>
              <a:t> a la red de otros usuarios dependiendo el país seleccionado.</a:t>
            </a:r>
            <a:endParaRPr lang="en-US" dirty="0"/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80321"/>
            <a:ext cx="6324600" cy="356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54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500" y="260648"/>
            <a:ext cx="5355193" cy="864096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HotSPOT</a:t>
            </a:r>
            <a:r>
              <a:rPr lang="es-MX" dirty="0" smtClean="0"/>
              <a:t> SHIELD ELITE/</a:t>
            </a:r>
            <a:r>
              <a:rPr lang="es-MX" dirty="0" err="1" smtClean="0"/>
              <a:t>FRee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516">
            <a:off x="6550667" y="277450"/>
            <a:ext cx="1457441" cy="145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971601" y="1628800"/>
            <a:ext cx="5112568" cy="4248472"/>
          </a:xfrm>
        </p:spPr>
        <p:txBody>
          <a:bodyPr>
            <a:normAutofit/>
          </a:bodyPr>
          <a:lstStyle/>
          <a:p>
            <a:r>
              <a:rPr lang="es-MX" dirty="0" smtClean="0"/>
              <a:t>Aplicación web y móvil independiente. </a:t>
            </a:r>
          </a:p>
          <a:p>
            <a:r>
              <a:rPr lang="es-MX" dirty="0" smtClean="0"/>
              <a:t>Cuenta con más de 400 mil descargas sumando su versión gratuita y elite pagada.</a:t>
            </a:r>
          </a:p>
          <a:p>
            <a:r>
              <a:rPr lang="es-MX" dirty="0" smtClean="0"/>
              <a:t>Posee </a:t>
            </a:r>
            <a:r>
              <a:rPr lang="es-MX" u="sng" dirty="0" smtClean="0"/>
              <a:t>servidores propios</a:t>
            </a:r>
            <a:r>
              <a:rPr lang="es-MX" dirty="0" smtClean="0"/>
              <a:t> ubicados en EEUU, Australia y Reino Unido.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27" y="4293096"/>
            <a:ext cx="3050632" cy="209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7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908720"/>
            <a:ext cx="7632848" cy="3312368"/>
          </a:xfrm>
        </p:spPr>
        <p:txBody>
          <a:bodyPr/>
          <a:lstStyle/>
          <a:p>
            <a:r>
              <a:rPr lang="es-MX" dirty="0"/>
              <a:t>Al conectarse el tráfico es dirigido directamente al sitio de la compañía garantizando una mayor seguridad de nuestros datos.</a:t>
            </a:r>
          </a:p>
          <a:p>
            <a:r>
              <a:rPr lang="es-MX" dirty="0"/>
              <a:t>Versión Elite posee red dedicada, garantiza un ancho de banda estable y simétrico.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45024"/>
            <a:ext cx="4552950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08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884292" cy="1154298"/>
          </a:xfrm>
        </p:spPr>
        <p:txBody>
          <a:bodyPr/>
          <a:lstStyle/>
          <a:p>
            <a:r>
              <a:rPr lang="es-MX" dirty="0" smtClean="0"/>
              <a:t>Ventajas y Desventajas de las aplicaciones de servicio VPN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840492"/>
              </p:ext>
            </p:extLst>
          </p:nvPr>
        </p:nvGraphicFramePr>
        <p:xfrm>
          <a:off x="971402" y="1772816"/>
          <a:ext cx="7604768" cy="394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84">
                  <a:extLst>
                    <a:ext uri="{9D8B030D-6E8A-4147-A177-3AD203B41FA5}">
                      <a16:colId xmlns:a16="http://schemas.microsoft.com/office/drawing/2014/main" val="1490167251"/>
                    </a:ext>
                  </a:extLst>
                </a:gridCol>
                <a:gridCol w="3802384">
                  <a:extLst>
                    <a:ext uri="{9D8B030D-6E8A-4147-A177-3AD203B41FA5}">
                      <a16:colId xmlns:a16="http://schemas.microsoft.com/office/drawing/2014/main" val="4055642941"/>
                    </a:ext>
                  </a:extLst>
                </a:gridCol>
              </a:tblGrid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VENTAJAS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DESVENTAJAS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372441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Seguridad</a:t>
                      </a:r>
                      <a:r>
                        <a:rPr lang="es-MX" baseline="0" dirty="0" smtClean="0"/>
                        <a:t> en la red al encriptar los datos enviados.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Inestabilidad de conexión (Free)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79459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Privacidad</a:t>
                      </a:r>
                      <a:r>
                        <a:rPr lang="es-MX" baseline="0" dirty="0" smtClean="0"/>
                        <a:t>, a</a:t>
                      </a:r>
                      <a:r>
                        <a:rPr lang="es-MX" dirty="0" smtClean="0"/>
                        <a:t>nonimato en la red al acceder a sitios</a:t>
                      </a:r>
                      <a:r>
                        <a:rPr lang="es-MX" baseline="0" dirty="0" smtClean="0"/>
                        <a:t> con IP sustituta.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Aumenta en el tiempo de conexión y procesamiento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272331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Libertad</a:t>
                      </a:r>
                      <a:r>
                        <a:rPr lang="es-MX" baseline="0" dirty="0" smtClean="0"/>
                        <a:t> de ingresar a página bloqueadas con restricción geográfica.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Vulnerabilidad</a:t>
                      </a:r>
                      <a:r>
                        <a:rPr lang="es-MX" baseline="0" dirty="0" smtClean="0"/>
                        <a:t> ataques </a:t>
                      </a:r>
                      <a:r>
                        <a:rPr lang="es-MX" baseline="0" dirty="0" err="1" smtClean="0"/>
                        <a:t>DDoS</a:t>
                      </a:r>
                      <a:r>
                        <a:rPr lang="es-MX" baseline="0" dirty="0" smtClean="0"/>
                        <a:t> generados desde nuestra red al actuar como nodo de salida (Hola).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41672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Protección</a:t>
                      </a:r>
                      <a:r>
                        <a:rPr lang="es-MX" baseline="0" dirty="0" smtClean="0"/>
                        <a:t> ante malvares (Elite)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Mal</a:t>
                      </a:r>
                      <a:r>
                        <a:rPr lang="es-MX" baseline="0" dirty="0" smtClean="0"/>
                        <a:t> uso de nuestro ancho de banda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5792"/>
                  </a:ext>
                </a:extLst>
              </a:tr>
              <a:tr h="556625">
                <a:tc>
                  <a:txBody>
                    <a:bodyPr/>
                    <a:lstStyle/>
                    <a:p>
                      <a:r>
                        <a:rPr lang="es-MX" dirty="0" smtClean="0"/>
                        <a:t>Red dedicada, ancho de banda garantizado. (Elite)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1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9499" cy="1010282"/>
          </a:xfrm>
        </p:spPr>
        <p:txBody>
          <a:bodyPr/>
          <a:lstStyle/>
          <a:p>
            <a:r>
              <a:rPr lang="es-ES_tradnl" dirty="0" err="1" smtClean="0"/>
              <a:t>Hotspot</a:t>
            </a:r>
            <a:r>
              <a:rPr lang="es-ES_tradnl" dirty="0" smtClean="0"/>
              <a:t> </a:t>
            </a:r>
            <a:r>
              <a:rPr lang="es-ES_tradnl" dirty="0" err="1" smtClean="0"/>
              <a:t>shield</a:t>
            </a:r>
            <a:r>
              <a:rPr lang="es-ES_tradnl" dirty="0" smtClean="0"/>
              <a:t> en </a:t>
            </a:r>
            <a:r>
              <a:rPr lang="es-ES_tradnl" dirty="0" err="1" smtClean="0"/>
              <a:t>acci</a:t>
            </a:r>
            <a:r>
              <a:rPr lang="es-ES" dirty="0" err="1" smtClean="0"/>
              <a:t>ón</a:t>
            </a:r>
            <a:r>
              <a:rPr lang="es-ES" dirty="0" smtClean="0"/>
              <a:t>…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232"/>
            <a:ext cx="3168352" cy="21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5"/>
            <a:ext cx="3816424" cy="361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/>
          <p:cNvSpPr txBox="1"/>
          <p:nvPr/>
        </p:nvSpPr>
        <p:spPr>
          <a:xfrm>
            <a:off x="1187624" y="1733907"/>
            <a:ext cx="690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Verificaci</a:t>
            </a:r>
            <a:r>
              <a:rPr lang="es-ES" sz="2400" dirty="0" err="1" smtClean="0"/>
              <a:t>ón</a:t>
            </a:r>
            <a:r>
              <a:rPr lang="es-ES" sz="2400" dirty="0" smtClean="0"/>
              <a:t> de la dirección IP y la geolocalización de esta, antes de utilizar la aplicación :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4238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0104" y="620688"/>
            <a:ext cx="7429499" cy="972344"/>
          </a:xfrm>
        </p:spPr>
        <p:txBody>
          <a:bodyPr/>
          <a:lstStyle/>
          <a:p>
            <a:r>
              <a:rPr lang="es-ES_tradnl" dirty="0" err="1"/>
              <a:t>Hotspot</a:t>
            </a:r>
            <a:r>
              <a:rPr lang="es-ES_tradnl" dirty="0"/>
              <a:t> </a:t>
            </a:r>
            <a:r>
              <a:rPr lang="es-ES_tradnl" dirty="0" err="1"/>
              <a:t>shield</a:t>
            </a:r>
            <a:r>
              <a:rPr lang="es-ES_tradnl" dirty="0"/>
              <a:t> en </a:t>
            </a:r>
            <a:r>
              <a:rPr lang="es-ES_tradnl" dirty="0" err="1"/>
              <a:t>acci</a:t>
            </a:r>
            <a:r>
              <a:rPr lang="es-ES" dirty="0" err="1"/>
              <a:t>ón</a:t>
            </a:r>
            <a:r>
              <a:rPr lang="es-ES" dirty="0"/>
              <a:t>…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5" y="3258641"/>
            <a:ext cx="3119601" cy="225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876335" y="1700808"/>
            <a:ext cx="729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Posteriormente, se realiza la </a:t>
            </a:r>
            <a:r>
              <a:rPr lang="es-ES_tradnl" sz="2400" dirty="0" err="1" smtClean="0"/>
              <a:t>activaci</a:t>
            </a:r>
            <a:r>
              <a:rPr lang="es-ES" sz="2400" dirty="0" err="1" smtClean="0"/>
              <a:t>ón</a:t>
            </a:r>
            <a:r>
              <a:rPr lang="es-ES" sz="2400" dirty="0" smtClean="0"/>
              <a:t> de </a:t>
            </a:r>
            <a:r>
              <a:rPr lang="es-ES" sz="2400" dirty="0" err="1" smtClean="0"/>
              <a:t>Hotspot</a:t>
            </a:r>
            <a:r>
              <a:rPr lang="es-ES" sz="2400" dirty="0" smtClean="0"/>
              <a:t> </a:t>
            </a:r>
            <a:r>
              <a:rPr lang="es-ES" sz="2400" dirty="0" err="1" smtClean="0"/>
              <a:t>Shield</a:t>
            </a:r>
            <a:r>
              <a:rPr lang="es-ES" sz="2400" dirty="0" smtClean="0"/>
              <a:t>, obteniendo el siguiente resultado :</a:t>
            </a:r>
            <a:r>
              <a:rPr lang="es-ES_tradnl" sz="2400" dirty="0" smtClean="0"/>
              <a:t> </a:t>
            </a:r>
            <a:endParaRPr lang="es-ES_tradnl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3597"/>
            <a:ext cx="4058006" cy="352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62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29499" cy="938274"/>
          </a:xfrm>
        </p:spPr>
        <p:txBody>
          <a:bodyPr/>
          <a:lstStyle/>
          <a:p>
            <a:r>
              <a:rPr lang="es-ES_tradnl" dirty="0" smtClean="0"/>
              <a:t>Ahora probemos hola! …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1" y="1700808"/>
            <a:ext cx="392255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Conector recto de flecha 13"/>
          <p:cNvCxnSpPr/>
          <p:nvPr/>
        </p:nvCxnSpPr>
        <p:spPr>
          <a:xfrm>
            <a:off x="4902373" y="1844824"/>
            <a:ext cx="893763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704" y="1565263"/>
            <a:ext cx="576064" cy="559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050901" cy="244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uadroTexto 16"/>
          <p:cNvSpPr txBox="1"/>
          <p:nvPr/>
        </p:nvSpPr>
        <p:spPr>
          <a:xfrm>
            <a:off x="1763688" y="4645585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000" dirty="0" smtClean="0"/>
              <a:t>Al igual que con </a:t>
            </a:r>
            <a:r>
              <a:rPr lang="es-ES_tradnl" sz="2000" dirty="0" err="1" smtClean="0"/>
              <a:t>Hotspot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Shield</a:t>
            </a:r>
            <a:r>
              <a:rPr lang="es-ES_tradnl" sz="2000" dirty="0" smtClean="0"/>
              <a:t> se comprueba la </a:t>
            </a:r>
            <a:r>
              <a:rPr lang="es-ES_tradnl" sz="2000" dirty="0" err="1" smtClean="0"/>
              <a:t>direcci</a:t>
            </a:r>
            <a:r>
              <a:rPr lang="es-ES" sz="2000" dirty="0" err="1" smtClean="0"/>
              <a:t>ón</a:t>
            </a:r>
            <a:r>
              <a:rPr lang="es-ES" sz="2000" dirty="0" smtClean="0"/>
              <a:t> IP</a:t>
            </a:r>
            <a:endParaRPr lang="es-ES_tradnl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580112" y="2350595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000" dirty="0" smtClean="0"/>
              <a:t>Ícono que indica el estado OFF de la extensión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13976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Activando la </a:t>
            </a:r>
            <a:r>
              <a:rPr lang="es-ES_tradnl" dirty="0" err="1" smtClean="0"/>
              <a:t>extensi</a:t>
            </a:r>
            <a:r>
              <a:rPr lang="es-ES" dirty="0" err="1" smtClean="0"/>
              <a:t>ón</a:t>
            </a:r>
            <a:r>
              <a:rPr lang="es-ES" dirty="0" smtClean="0"/>
              <a:t> …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9" y="2085238"/>
            <a:ext cx="38474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54" y="3573016"/>
            <a:ext cx="3678436" cy="296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/>
          <p:cNvSpPr txBox="1"/>
          <p:nvPr/>
        </p:nvSpPr>
        <p:spPr>
          <a:xfrm>
            <a:off x="4716016" y="219731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000" dirty="0" smtClean="0"/>
              <a:t>Al activar la </a:t>
            </a:r>
            <a:r>
              <a:rPr lang="es-ES_tradnl" sz="2000" dirty="0" err="1" smtClean="0"/>
              <a:t>extensi</a:t>
            </a:r>
            <a:r>
              <a:rPr lang="es-ES" sz="2000" dirty="0" err="1" smtClean="0"/>
              <a:t>ón</a:t>
            </a:r>
            <a:r>
              <a:rPr lang="es-ES" sz="2000" dirty="0" smtClean="0"/>
              <a:t>, se selecciona la opción de navegar desde Corea del Sur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28379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Rbmkdy79O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73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83275"/>
            <a:ext cx="5688632" cy="731845"/>
          </a:xfrm>
        </p:spPr>
        <p:txBody>
          <a:bodyPr>
            <a:normAutofit/>
          </a:bodyPr>
          <a:lstStyle/>
          <a:p>
            <a:r>
              <a:rPr lang="es-MX" sz="3200" dirty="0"/>
              <a:t> </a:t>
            </a:r>
            <a:r>
              <a:rPr lang="es-MX" sz="3200" b="1" dirty="0" smtClean="0"/>
              <a:t>Problemática a Resolver </a:t>
            </a:r>
            <a:r>
              <a:rPr lang="es-MX" sz="3200" dirty="0" smtClean="0">
                <a:solidFill>
                  <a:srgbClr val="FF0000"/>
                </a:solidFill>
              </a:rPr>
              <a:t> </a:t>
            </a:r>
            <a:r>
              <a:rPr lang="es-MX" sz="3200" dirty="0" smtClean="0"/>
              <a:t> 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284784"/>
            <a:ext cx="4968552" cy="2936304"/>
          </a:xfrm>
        </p:spPr>
        <p:txBody>
          <a:bodyPr>
            <a:normAutofit/>
          </a:bodyPr>
          <a:lstStyle/>
          <a:p>
            <a:r>
              <a:rPr lang="es-MX" dirty="0" smtClean="0"/>
              <a:t>Como acceder a contenidos cuyos sitios se encuentren restringidos a ciertas áreas geográfica a través de su IP.</a:t>
            </a:r>
          </a:p>
          <a:p>
            <a:r>
              <a:rPr lang="es-MX" dirty="0" smtClean="0"/>
              <a:t>Proteger nuestra información al conectarnos a redes públicas.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06" y="1803705"/>
            <a:ext cx="2935764" cy="189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1" y="4241494"/>
            <a:ext cx="4752528" cy="18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1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546510"/>
            <a:ext cx="4003972" cy="938274"/>
          </a:xfrm>
        </p:spPr>
        <p:txBody>
          <a:bodyPr/>
          <a:lstStyle/>
          <a:p>
            <a:r>
              <a:rPr lang="es-MX" dirty="0" smtClean="0"/>
              <a:t>POSIBLE Solución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5152" y="1685533"/>
            <a:ext cx="5342830" cy="383321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Por medio de aplicaciones que entreguen servicios de red privada virtual (VPN –Virtual </a:t>
            </a:r>
            <a:r>
              <a:rPr lang="es-MX" dirty="0" err="1" smtClean="0"/>
              <a:t>Private</a:t>
            </a:r>
            <a:r>
              <a:rPr lang="es-MX" dirty="0" smtClean="0"/>
              <a:t> Network)</a:t>
            </a:r>
          </a:p>
          <a:p>
            <a:pPr marL="0" indent="0">
              <a:buNone/>
            </a:pPr>
            <a:r>
              <a:rPr lang="es-MX" dirty="0" smtClean="0"/>
              <a:t>Entre las aplicaciones más usadas se encuentran:</a:t>
            </a:r>
          </a:p>
          <a:p>
            <a:r>
              <a:rPr lang="es-MX" i="1" dirty="0" smtClean="0"/>
              <a:t>Hola  (</a:t>
            </a:r>
            <a:r>
              <a:rPr lang="es-MX" i="1" dirty="0" err="1" smtClean="0"/>
              <a:t>Unlimited</a:t>
            </a:r>
            <a:r>
              <a:rPr lang="es-MX" i="1" dirty="0" smtClean="0"/>
              <a:t> Free VPN/</a:t>
            </a:r>
            <a:r>
              <a:rPr lang="es-MX" i="1" dirty="0" err="1" smtClean="0"/>
              <a:t>Liminati</a:t>
            </a:r>
            <a:r>
              <a:rPr lang="es-MX" i="1" dirty="0"/>
              <a:t>)</a:t>
            </a:r>
            <a:endParaRPr lang="es-MX" i="1" dirty="0" smtClean="0"/>
          </a:p>
          <a:p>
            <a:r>
              <a:rPr lang="es-MX" i="1" dirty="0" err="1" smtClean="0"/>
              <a:t>Hotspot</a:t>
            </a:r>
            <a:r>
              <a:rPr lang="es-MX" i="1" dirty="0" smtClean="0"/>
              <a:t> </a:t>
            </a:r>
            <a:r>
              <a:rPr lang="es-MX" i="1" dirty="0" err="1" smtClean="0"/>
              <a:t>Shield</a:t>
            </a:r>
            <a:r>
              <a:rPr lang="es-MX" i="1" dirty="0" smtClean="0"/>
              <a:t> VPN  (Free/Lite)</a:t>
            </a:r>
            <a:endParaRPr lang="en-US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016224" cy="2016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82" y="155679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3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29499" cy="1082290"/>
          </a:xfrm>
        </p:spPr>
        <p:txBody>
          <a:bodyPr/>
          <a:lstStyle/>
          <a:p>
            <a:r>
              <a:rPr lang="es-MX" dirty="0" smtClean="0"/>
              <a:t>¿qué es una red privada virtual?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198922"/>
            <a:ext cx="8136904" cy="323819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Extensión </a:t>
            </a:r>
            <a:r>
              <a:rPr lang="es-MX" i="1" u="sng" dirty="0" smtClean="0"/>
              <a:t>segura</a:t>
            </a:r>
            <a:r>
              <a:rPr lang="es-MX" dirty="0" smtClean="0"/>
              <a:t> de una red de área local sobre una red pública o no controlada (internet).</a:t>
            </a:r>
          </a:p>
          <a:p>
            <a:r>
              <a:rPr lang="es-MX" dirty="0" smtClean="0"/>
              <a:t>Envío y recibo de datos sobre redes públicas con toda la funcionalidad de una red privada.</a:t>
            </a:r>
          </a:p>
          <a:p>
            <a:r>
              <a:rPr lang="es-MX" dirty="0" smtClean="0"/>
              <a:t>Conexión Virtual Peer to Peer mediante el uso 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dirty="0"/>
              <a:t> </a:t>
            </a:r>
            <a:r>
              <a:rPr lang="es-MX" dirty="0" smtClean="0"/>
              <a:t>Conexiones dedicadas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dirty="0" smtClean="0"/>
              <a:t>Cifrado de datos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dirty="0" smtClean="0"/>
              <a:t>Híbrido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211960" cy="2982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40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493" y="764704"/>
            <a:ext cx="2557475" cy="1080120"/>
          </a:xfrm>
        </p:spPr>
        <p:txBody>
          <a:bodyPr>
            <a:normAutofit/>
          </a:bodyPr>
          <a:lstStyle/>
          <a:p>
            <a:r>
              <a:rPr lang="es-MX" dirty="0" smtClean="0"/>
              <a:t>Seguridad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096264"/>
            <a:ext cx="8180437" cy="2592288"/>
          </a:xfrm>
        </p:spPr>
        <p:txBody>
          <a:bodyPr>
            <a:normAutofit fontScale="85000" lnSpcReduction="10000"/>
          </a:bodyPr>
          <a:lstStyle/>
          <a:p>
            <a:r>
              <a:rPr lang="es-MX" u="sng" dirty="0" smtClean="0"/>
              <a:t>Confiabilidad</a:t>
            </a:r>
            <a:r>
              <a:rPr lang="es-MX" dirty="0" smtClean="0"/>
              <a:t>: Encriptación de emisor y desencriptación del receptor</a:t>
            </a:r>
          </a:p>
          <a:p>
            <a:r>
              <a:rPr lang="es-MX" u="sng" dirty="0" smtClean="0"/>
              <a:t>Autenticación del punto terminal</a:t>
            </a:r>
            <a:r>
              <a:rPr lang="es-MX" dirty="0" smtClean="0"/>
              <a:t>: Comprobación del id del </a:t>
            </a:r>
            <a:r>
              <a:rPr lang="es-MX" dirty="0" smtClean="0"/>
              <a:t>emisor y receptor. </a:t>
            </a:r>
            <a:endParaRPr lang="es-MX" dirty="0" smtClean="0"/>
          </a:p>
          <a:p>
            <a:r>
              <a:rPr lang="es-MX" u="sng" dirty="0" smtClean="0"/>
              <a:t>Integridad del mensaje</a:t>
            </a:r>
            <a:r>
              <a:rPr lang="es-MX" dirty="0" smtClean="0"/>
              <a:t>: Comprobar que el mensaje no haya sido modificado.</a:t>
            </a:r>
          </a:p>
          <a:p>
            <a:r>
              <a:rPr lang="es-MX" u="sng" dirty="0" smtClean="0"/>
              <a:t>Seguridad Operacional</a:t>
            </a:r>
            <a:r>
              <a:rPr lang="es-MX" dirty="0" smtClean="0"/>
              <a:t>: Implementación de Firewall, Anti-Malware, etc.</a:t>
            </a:r>
            <a:endParaRPr lang="es-MX" u="sng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1572655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93" y="4774368"/>
            <a:ext cx="2387923" cy="148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1981"/>
            <a:ext cx="2627101" cy="149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21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461" y="260648"/>
            <a:ext cx="6264696" cy="5062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Protocolo de seguridad </a:t>
            </a:r>
            <a:r>
              <a:rPr lang="es-MX" dirty="0" err="1" smtClean="0"/>
              <a:t>IPsec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3140968"/>
            <a:ext cx="7416824" cy="302433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Protocolo de capa de red, le otorga flexibilidad ante protocolos de capa superior (UTP, UDP). No necesita cambios de código en sus niveles superiores. </a:t>
            </a:r>
          </a:p>
          <a:p>
            <a:r>
              <a:rPr lang="es-MX" dirty="0" smtClean="0"/>
              <a:t>Obligatorio en IPv6, opcional en IPv4.</a:t>
            </a:r>
          </a:p>
          <a:p>
            <a:r>
              <a:rPr lang="es-MX" dirty="0" smtClean="0"/>
              <a:t>Función: Asegurar la correcta autenticación y/o cifrado del paquete IP en la transmisión de datos. Establece claves de cifrado.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42" y="782898"/>
            <a:ext cx="6144915" cy="21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5940" y="620688"/>
            <a:ext cx="6092204" cy="1082290"/>
          </a:xfrm>
        </p:spPr>
        <p:txBody>
          <a:bodyPr/>
          <a:lstStyle/>
          <a:p>
            <a:r>
              <a:rPr lang="es-MX" dirty="0" err="1"/>
              <a:t>Ipsec</a:t>
            </a:r>
            <a:r>
              <a:rPr lang="es-MX" dirty="0"/>
              <a:t>: Protocolos AH y ESP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55661" y="1844824"/>
          <a:ext cx="7532762" cy="225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381">
                  <a:extLst>
                    <a:ext uri="{9D8B030D-6E8A-4147-A177-3AD203B41FA5}">
                      <a16:colId xmlns:a16="http://schemas.microsoft.com/office/drawing/2014/main" val="1819074838"/>
                    </a:ext>
                  </a:extLst>
                </a:gridCol>
                <a:gridCol w="3766381">
                  <a:extLst>
                    <a:ext uri="{9D8B030D-6E8A-4147-A177-3AD203B41FA5}">
                      <a16:colId xmlns:a16="http://schemas.microsoft.com/office/drawing/2014/main" val="1006997718"/>
                    </a:ext>
                  </a:extLst>
                </a:gridCol>
              </a:tblGrid>
              <a:tr h="56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AH (</a:t>
                      </a:r>
                      <a:r>
                        <a:rPr lang="es-MX" dirty="0" err="1" smtClean="0"/>
                        <a:t>Authentication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Header</a:t>
                      </a:r>
                      <a:r>
                        <a:rPr lang="es-MX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ESP (</a:t>
                      </a:r>
                      <a:r>
                        <a:rPr lang="es-MX" dirty="0" err="1" smtClean="0"/>
                        <a:t>Encapsulation</a:t>
                      </a:r>
                      <a:r>
                        <a:rPr lang="es-MX" dirty="0" smtClean="0"/>
                        <a:t> Security </a:t>
                      </a:r>
                      <a:r>
                        <a:rPr lang="es-MX" dirty="0" err="1" smtClean="0"/>
                        <a:t>Payload</a:t>
                      </a:r>
                      <a:r>
                        <a:rPr lang="es-MX" dirty="0" smtClean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3761"/>
                  </a:ext>
                </a:extLst>
              </a:tr>
              <a:tr h="564908">
                <a:tc>
                  <a:txBody>
                    <a:bodyPr/>
                    <a:lstStyle/>
                    <a:p>
                      <a:r>
                        <a:rPr lang="es-MX" dirty="0" smtClean="0"/>
                        <a:t>Autenticación del origen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Autenticación del origen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76300"/>
                  </a:ext>
                </a:extLst>
              </a:tr>
              <a:tr h="564908">
                <a:tc>
                  <a:txBody>
                    <a:bodyPr/>
                    <a:lstStyle/>
                    <a:p>
                      <a:r>
                        <a:rPr lang="es-MX" dirty="0" smtClean="0"/>
                        <a:t>Integridad de los datos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Integridad de datos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05770"/>
                  </a:ext>
                </a:extLst>
              </a:tr>
              <a:tr h="5649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u="sng" dirty="0" smtClean="0"/>
                        <a:t>Confidencialidad</a:t>
                      </a:r>
                      <a:endParaRPr lang="en-US" u="sng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5452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02" y="4365104"/>
            <a:ext cx="3691880" cy="2082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27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457139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5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224139" cy="659159"/>
          </a:xfrm>
        </p:spPr>
        <p:txBody>
          <a:bodyPr>
            <a:normAutofit/>
          </a:bodyPr>
          <a:lstStyle/>
          <a:p>
            <a:r>
              <a:rPr lang="es-MX" dirty="0" smtClean="0"/>
              <a:t>HOLA  [FREE VPN – </a:t>
            </a:r>
            <a:r>
              <a:rPr lang="es-MX" dirty="0" err="1" smtClean="0"/>
              <a:t>Luminati</a:t>
            </a:r>
            <a:r>
              <a:rPr lang="es-MX" dirty="0" smtClean="0"/>
              <a:t>]</a:t>
            </a:r>
            <a:endParaRPr lang="en-U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927121" y="764704"/>
            <a:ext cx="8208911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Aplicación web y móvil, tipo extensión de navegador.</a:t>
            </a:r>
          </a:p>
          <a:p>
            <a:r>
              <a:rPr lang="es-MX" dirty="0" smtClean="0"/>
              <a:t>Cuenta con más de 84 millones de usuarios en todo el mundo, posee tanto versión gratuita como pagada.</a:t>
            </a:r>
          </a:p>
          <a:p>
            <a:r>
              <a:rPr lang="es-MX" dirty="0" smtClean="0"/>
              <a:t>Al instalar la aplicación automáticamente el usuario además de cliente pasa a ser un </a:t>
            </a:r>
            <a:r>
              <a:rPr lang="es-MX" u="sng" dirty="0" smtClean="0"/>
              <a:t>nodo de salida</a:t>
            </a:r>
            <a:r>
              <a:rPr lang="es-MX" dirty="0" smtClean="0"/>
              <a:t> para otros usuarios de la extensión.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3528392" cy="22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1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2869</TotalTime>
  <Words>649</Words>
  <Application>Microsoft Office PowerPoint</Application>
  <PresentationFormat>Presentación en pantalla (4:3)</PresentationFormat>
  <Paragraphs>66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Tw Cen MT</vt:lpstr>
      <vt:lpstr>Wingdings</vt:lpstr>
      <vt:lpstr>Circuito</vt:lpstr>
      <vt:lpstr>Análisis servicios VPN y Su aplicación práctica</vt:lpstr>
      <vt:lpstr> Problemática a Resolver   </vt:lpstr>
      <vt:lpstr>POSIBLE Solución </vt:lpstr>
      <vt:lpstr>¿qué es una red privada virtual?</vt:lpstr>
      <vt:lpstr>Seguridad</vt:lpstr>
      <vt:lpstr>Protocolo de seguridad IPsec</vt:lpstr>
      <vt:lpstr>Ipsec: Protocolos AH y ESP</vt:lpstr>
      <vt:lpstr>Presentación de PowerPoint</vt:lpstr>
      <vt:lpstr>HOLA  [FREE VPN – Luminati]</vt:lpstr>
      <vt:lpstr>Presentación de PowerPoint</vt:lpstr>
      <vt:lpstr>HotSPOT SHIELD ELITE/FRee</vt:lpstr>
      <vt:lpstr>Presentación de PowerPoint</vt:lpstr>
      <vt:lpstr>Ventajas y Desventajas de las aplicaciones de servicio VPN</vt:lpstr>
      <vt:lpstr>Hotspot shield en acción…</vt:lpstr>
      <vt:lpstr>Hotspot shield en acción…</vt:lpstr>
      <vt:lpstr>Ahora probemos hola! …</vt:lpstr>
      <vt:lpstr>Activando la extensión 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karen gonzalez</dc:creator>
  <cp:lastModifiedBy>JARVYS</cp:lastModifiedBy>
  <cp:revision>168</cp:revision>
  <dcterms:created xsi:type="dcterms:W3CDTF">2016-01-09T00:55:46Z</dcterms:created>
  <dcterms:modified xsi:type="dcterms:W3CDTF">2016-06-20T15:14:47Z</dcterms:modified>
</cp:coreProperties>
</file>