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1" r:id="rId4"/>
    <p:sldId id="262" r:id="rId5"/>
    <p:sldId id="263" r:id="rId6"/>
    <p:sldId id="260" r:id="rId7"/>
    <p:sldId id="264" r:id="rId8"/>
    <p:sldId id="265" r:id="rId9"/>
    <p:sldId id="266" r:id="rId10"/>
    <p:sldId id="257" r:id="rId11"/>
    <p:sldId id="258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06/09/2013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Escritorio Remoto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Redes de computadores I</a:t>
            </a:r>
          </a:p>
          <a:p>
            <a:r>
              <a:rPr lang="es-ES" dirty="0" smtClean="0"/>
              <a:t>Integrantes: Diego Carvajal R</a:t>
            </a:r>
          </a:p>
          <a:p>
            <a:r>
              <a:rPr lang="es-ES" dirty="0" smtClean="0"/>
              <a:t> </a:t>
            </a:r>
            <a:r>
              <a:rPr lang="es-ES" dirty="0" smtClean="0"/>
              <a:t>                    Sebastián Valdés M.</a:t>
            </a:r>
            <a:endParaRPr lang="es-ES" dirty="0"/>
          </a:p>
        </p:txBody>
      </p:sp>
      <p:pic>
        <p:nvPicPr>
          <p:cNvPr id="1026" name="Picture 2" descr="C:\Users\Diego\Desktop\Tarea5 elo322\plantilla\figuras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285728"/>
            <a:ext cx="1054100" cy="762000"/>
          </a:xfrm>
          <a:prstGeom prst="rect">
            <a:avLst/>
          </a:prstGeom>
          <a:noFill/>
        </p:spPr>
      </p:pic>
      <p:sp>
        <p:nvSpPr>
          <p:cNvPr id="5" name="2 Subtítulo"/>
          <p:cNvSpPr txBox="1">
            <a:spLocks/>
          </p:cNvSpPr>
          <p:nvPr/>
        </p:nvSpPr>
        <p:spPr>
          <a:xfrm>
            <a:off x="2071670" y="285728"/>
            <a:ext cx="6172200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Universidad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Técnica Federico Santa María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s-ES" b="1" baseline="0" dirty="0" smtClean="0">
                <a:solidFill>
                  <a:schemeClr val="tx2"/>
                </a:solidFill>
              </a:rPr>
              <a:t> </a:t>
            </a:r>
            <a:r>
              <a:rPr lang="es-ES" b="1" baseline="0" dirty="0" smtClean="0">
                <a:solidFill>
                  <a:schemeClr val="tx2"/>
                </a:solidFill>
              </a:rPr>
              <a:t>         </a:t>
            </a:r>
            <a:r>
              <a:rPr lang="es-ES" b="1" dirty="0" smtClean="0">
                <a:solidFill>
                  <a:schemeClr val="tx2"/>
                </a:solidFill>
              </a:rPr>
              <a:t>  </a:t>
            </a:r>
            <a:r>
              <a:rPr lang="es-ES" b="1" baseline="0" dirty="0" smtClean="0">
                <a:solidFill>
                  <a:schemeClr val="tx2"/>
                </a:solidFill>
              </a:rPr>
              <a:t>Departamento</a:t>
            </a:r>
            <a:r>
              <a:rPr lang="es-ES" b="1" dirty="0" smtClean="0">
                <a:solidFill>
                  <a:schemeClr val="tx2"/>
                </a:solidFill>
              </a:rPr>
              <a:t> de Electrónica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Demostración:</a:t>
            </a:r>
            <a:endParaRPr lang="es-ES" dirty="0"/>
          </a:p>
        </p:txBody>
      </p:sp>
      <p:pic>
        <p:nvPicPr>
          <p:cNvPr id="2050" name="Picture 2" descr="C:\Users\Diego\Desktop\Tarea4 elo322\plantilla\figuras\t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643050"/>
            <a:ext cx="5182324" cy="40772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28794" y="0"/>
            <a:ext cx="7467600" cy="1143000"/>
          </a:xfrm>
        </p:spPr>
        <p:txBody>
          <a:bodyPr/>
          <a:lstStyle/>
          <a:p>
            <a:r>
              <a:rPr lang="es-ES" dirty="0" smtClean="0"/>
              <a:t>Ventajas Vs Desventajas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4357718" cy="5072098"/>
          </a:xfrm>
        </p:spPr>
        <p:txBody>
          <a:bodyPr/>
          <a:lstStyle/>
          <a:p>
            <a:r>
              <a:rPr lang="es-ES" dirty="0" smtClean="0"/>
              <a:t>Facilidad de uso  </a:t>
            </a:r>
          </a:p>
          <a:p>
            <a:r>
              <a:rPr lang="es-ES" dirty="0" smtClean="0"/>
              <a:t>Compatibilidad entre diferentes sistemas operativos </a:t>
            </a:r>
          </a:p>
          <a:p>
            <a:r>
              <a:rPr lang="es-ES" dirty="0" smtClean="0"/>
              <a:t>Gratuito en su versión no comercial</a:t>
            </a:r>
          </a:p>
          <a:p>
            <a:r>
              <a:rPr lang="es-ES" dirty="0" smtClean="0"/>
              <a:t>Seguridad de conexión</a:t>
            </a:r>
          </a:p>
          <a:p>
            <a:r>
              <a:rPr lang="es-ES" dirty="0" smtClean="0"/>
              <a:t>Funcionalidades extra</a:t>
            </a:r>
          </a:p>
          <a:p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500562" y="1500174"/>
            <a:ext cx="428628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Protocolo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propietario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Retardos notorios al tener una baja tasa de transmisión/recepción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" sz="2400" baseline="0" dirty="0" smtClean="0"/>
              <a:t>Elevado</a:t>
            </a:r>
            <a:r>
              <a:rPr lang="es-ES" sz="2400" dirty="0" smtClean="0"/>
              <a:t> precio en su versión de pago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" sz="2400" dirty="0" smtClean="0"/>
              <a:t>Errores en el despliegue de algunos programas 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¿Qué es acceso remoto?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Acceso a un terminal fuera del alcance físico.</a:t>
            </a:r>
          </a:p>
          <a:p>
            <a:endParaRPr lang="es-ES" dirty="0" smtClean="0"/>
          </a:p>
          <a:p>
            <a:r>
              <a:rPr lang="es-ES" dirty="0" smtClean="0"/>
              <a:t>Periféricos se comportan como si estuvieran directamente conectada a la terminal remota.</a:t>
            </a:r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Primeras grandes computadoras poseían múltiples terminales de texto</a:t>
            </a:r>
          </a:p>
          <a:p>
            <a:endParaRPr lang="es-ES" dirty="0" smtClean="0"/>
          </a:p>
          <a:p>
            <a:r>
              <a:rPr lang="es-ES" dirty="0" smtClean="0"/>
              <a:t>Entrada de datos mediante teclado y despliegue de estos en caracteres alfanuméricos</a:t>
            </a:r>
          </a:p>
          <a:p>
            <a:endParaRPr lang="es-ES" dirty="0" smtClean="0"/>
          </a:p>
          <a:p>
            <a:r>
              <a:rPr lang="es-ES" dirty="0" smtClean="0"/>
              <a:t>Avance de la computación permite el paulatino remplazo de estas terminales</a:t>
            </a:r>
          </a:p>
          <a:p>
            <a:endParaRPr lang="es-ES" dirty="0" smtClean="0"/>
          </a:p>
          <a:p>
            <a:r>
              <a:rPr lang="es-ES" dirty="0" smtClean="0"/>
              <a:t>Década de los 90, popularización de las interfaces graficas.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Escritorio Remoto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Primer entorno operativo de escritorio remoto:</a:t>
            </a:r>
          </a:p>
          <a:p>
            <a:pPr>
              <a:buNone/>
            </a:pPr>
            <a:r>
              <a:rPr lang="es-ES" dirty="0" smtClean="0"/>
              <a:t>   X-</a:t>
            </a:r>
            <a:r>
              <a:rPr lang="es-ES" dirty="0" err="1" smtClean="0"/>
              <a:t>Window</a:t>
            </a:r>
            <a:r>
              <a:rPr lang="es-ES" dirty="0" smtClean="0"/>
              <a:t>, desarrollado en 1984 por el MIT.</a:t>
            </a:r>
          </a:p>
          <a:p>
            <a:r>
              <a:rPr lang="es-ES" dirty="0" smtClean="0"/>
              <a:t>Se logra controlar de forma remota un computador, de forma gráfica e interactiva</a:t>
            </a:r>
          </a:p>
          <a:p>
            <a:r>
              <a:rPr lang="es-ES" dirty="0" smtClean="0"/>
              <a:t>Diversificación de programas que ofrecen este servicio:</a:t>
            </a:r>
          </a:p>
          <a:p>
            <a:pPr>
              <a:buNone/>
            </a:pPr>
            <a:r>
              <a:rPr lang="es-ES" dirty="0" smtClean="0"/>
              <a:t>  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000100" y="4429132"/>
            <a:ext cx="6605606" cy="26050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Protocolo RDP</a:t>
            </a: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usando en Windows</a:t>
            </a: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Protocolo X-11</a:t>
            </a: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usado en X-</a:t>
            </a:r>
            <a:r>
              <a:rPr kumimoji="0" lang="es-E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Window</a:t>
            </a:r>
            <a:endParaRPr kumimoji="0" lang="es-ES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s-ES" sz="1600" baseline="0" dirty="0" smtClean="0"/>
              <a:t>Protocolo VNC usado</a:t>
            </a:r>
            <a:r>
              <a:rPr lang="es-ES" sz="1600" dirty="0" smtClean="0"/>
              <a:t> en Virtual Network Computing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Protocolo</a:t>
            </a: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ARD usado en Mac OS X</a:t>
            </a: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 descr="http://upload.wikimedia.org/wikipedia/commons/thumb/9/95/X11.svg/150px-X11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85728"/>
            <a:ext cx="1000132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Usos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Principalmente usado para administrar </a:t>
            </a:r>
          </a:p>
          <a:p>
            <a:endParaRPr lang="es-ES" dirty="0" smtClean="0"/>
          </a:p>
          <a:p>
            <a:r>
              <a:rPr lang="es-ES" dirty="0" smtClean="0"/>
              <a:t>Asistencia</a:t>
            </a:r>
          </a:p>
          <a:p>
            <a:endParaRPr lang="es-ES" dirty="0" smtClean="0"/>
          </a:p>
          <a:p>
            <a:r>
              <a:rPr lang="es-ES" dirty="0" smtClean="0"/>
              <a:t>Configuración</a:t>
            </a:r>
          </a:p>
          <a:p>
            <a:endParaRPr lang="es-ES" dirty="0" smtClean="0"/>
          </a:p>
          <a:p>
            <a:r>
              <a:rPr lang="es-ES" dirty="0" smtClean="0"/>
              <a:t>Aplicado en los llamados “Terminales Tontos”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 </a:t>
            </a:r>
            <a:r>
              <a:rPr lang="es-ES" sz="1800" dirty="0" err="1" smtClean="0"/>
              <a:t>Switch</a:t>
            </a:r>
            <a:r>
              <a:rPr lang="es-ES" sz="1800" dirty="0" smtClean="0"/>
              <a:t> KVM </a:t>
            </a:r>
            <a:endParaRPr lang="es-ES" dirty="0"/>
          </a:p>
        </p:txBody>
      </p:sp>
      <p:pic>
        <p:nvPicPr>
          <p:cNvPr id="20482" name="Picture 2" descr="C:\Users\Diego\Desktop\Tarea4 elo322\plantilla\figuras\kv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428736"/>
            <a:ext cx="2095500" cy="2419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TeamViewer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Programa que permite la conexión de manera remota a otros equipos</a:t>
            </a:r>
          </a:p>
          <a:p>
            <a:endParaRPr lang="es-ES" dirty="0" smtClean="0"/>
          </a:p>
          <a:p>
            <a:r>
              <a:rPr lang="es-ES" dirty="0" smtClean="0"/>
              <a:t>Soporta varios sistemas operativos</a:t>
            </a:r>
          </a:p>
          <a:p>
            <a:endParaRPr lang="es-ES" dirty="0" smtClean="0"/>
          </a:p>
          <a:p>
            <a:r>
              <a:rPr lang="es-ES" dirty="0" smtClean="0"/>
              <a:t>Configuración y uso intuitivo</a:t>
            </a:r>
          </a:p>
          <a:p>
            <a:endParaRPr lang="es-ES" dirty="0" smtClean="0"/>
          </a:p>
          <a:p>
            <a:r>
              <a:rPr lang="es-ES" dirty="0" smtClean="0"/>
              <a:t>Otras funcionalidades: Videoconferencias, transferencias de archivos entre terminales, Reuniones.</a:t>
            </a:r>
            <a:endParaRPr lang="es-ES" dirty="0"/>
          </a:p>
        </p:txBody>
      </p:sp>
      <p:pic>
        <p:nvPicPr>
          <p:cNvPr id="3074" name="Picture 2" descr="C:\Users\Diego\Desktop\Tarea4 elo322\plantilla\figuras\tl.jpg"/>
          <p:cNvPicPr>
            <a:picLocks noChangeAspect="1" noChangeArrowheads="1"/>
          </p:cNvPicPr>
          <p:nvPr/>
        </p:nvPicPr>
        <p:blipFill>
          <a:blip r:embed="rId2" cstate="print"/>
          <a:srcRect t="31578"/>
          <a:stretch>
            <a:fillRect/>
          </a:stretch>
        </p:blipFill>
        <p:spPr bwMode="auto">
          <a:xfrm>
            <a:off x="6929454" y="285728"/>
            <a:ext cx="1809746" cy="1238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Funcionamiento </a:t>
            </a:r>
            <a:r>
              <a:rPr lang="es-ES" dirty="0" err="1" smtClean="0"/>
              <a:t>TeamViewer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Conexión a servidor </a:t>
            </a:r>
            <a:r>
              <a:rPr lang="es-ES" dirty="0" err="1" smtClean="0"/>
              <a:t>TeamViewer</a:t>
            </a:r>
            <a:r>
              <a:rPr lang="es-ES" dirty="0" smtClean="0"/>
              <a:t> mediante puertos: 5938 mediantes mensajes TCP, 80 (HTTP) y 443 (</a:t>
            </a:r>
            <a:r>
              <a:rPr lang="es-ES" dirty="0" err="1" smtClean="0"/>
              <a:t>HTTPs</a:t>
            </a:r>
            <a:r>
              <a:rPr lang="es-ES" dirty="0" smtClean="0"/>
              <a:t>)</a:t>
            </a:r>
          </a:p>
          <a:p>
            <a:r>
              <a:rPr lang="es-ES" dirty="0" smtClean="0"/>
              <a:t>Terminal queda en estado de espera de conexión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 Mensajes </a:t>
            </a:r>
            <a:r>
              <a:rPr lang="es-ES" dirty="0" smtClean="0"/>
              <a:t>cada 2 a 20 </a:t>
            </a:r>
            <a:r>
              <a:rPr lang="es-ES" dirty="0" smtClean="0"/>
              <a:t>segundos</a:t>
            </a:r>
            <a:endParaRPr lang="es-ES" dirty="0" smtClean="0"/>
          </a:p>
          <a:p>
            <a:r>
              <a:rPr lang="es-ES" dirty="0" smtClean="0"/>
              <a:t>Al realizarse la conexión entre terminales se utiliza mensajes UDP para el control remoto del terminal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572008"/>
            <a:ext cx="4238628" cy="19921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UDP </a:t>
            </a:r>
            <a:r>
              <a:rPr lang="es-ES" dirty="0" err="1" smtClean="0"/>
              <a:t>Hold</a:t>
            </a:r>
            <a:r>
              <a:rPr lang="es-ES" dirty="0" smtClean="0"/>
              <a:t> </a:t>
            </a:r>
            <a:r>
              <a:rPr lang="es-ES" dirty="0" err="1" smtClean="0"/>
              <a:t>Punching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1571612"/>
            <a:ext cx="7467600" cy="4873752"/>
          </a:xfrm>
        </p:spPr>
        <p:txBody>
          <a:bodyPr/>
          <a:lstStyle/>
          <a:p>
            <a:r>
              <a:rPr lang="es-ES" dirty="0" smtClean="0"/>
              <a:t>Usado por </a:t>
            </a:r>
            <a:r>
              <a:rPr lang="es-ES" dirty="0" err="1" smtClean="0"/>
              <a:t>TemViewer</a:t>
            </a:r>
            <a:r>
              <a:rPr lang="es-ES" dirty="0" smtClean="0"/>
              <a:t> en la etapa de conexión entre los terminales.</a:t>
            </a:r>
          </a:p>
          <a:p>
            <a:r>
              <a:rPr lang="es-ES" dirty="0" smtClean="0"/>
              <a:t>NAT poseen cortafuegos que impiden conexiones originadas desde internet</a:t>
            </a:r>
          </a:p>
          <a:p>
            <a:r>
              <a:rPr lang="es-ES" dirty="0" smtClean="0"/>
              <a:t>Ambos terminales envían mensajes con lo cual abren los canales de respuesta</a:t>
            </a:r>
          </a:p>
          <a:p>
            <a:r>
              <a:rPr lang="es-ES" dirty="0" smtClean="0"/>
              <a:t>Estos canales se mantienen abiertos por aproximadamente 20 Segundos</a:t>
            </a:r>
            <a:endParaRPr lang="es-E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857760"/>
            <a:ext cx="3929090" cy="18564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UDP </a:t>
            </a:r>
            <a:r>
              <a:rPr lang="es-ES" dirty="0" err="1" smtClean="0"/>
              <a:t>Hold</a:t>
            </a:r>
            <a:r>
              <a:rPr lang="es-ES" dirty="0" smtClean="0"/>
              <a:t> </a:t>
            </a:r>
            <a:r>
              <a:rPr lang="es-ES" dirty="0" err="1" smtClean="0"/>
              <a:t>Punching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5214950"/>
            <a:ext cx="7467600" cy="1042982"/>
          </a:xfrm>
        </p:spPr>
        <p:txBody>
          <a:bodyPr/>
          <a:lstStyle/>
          <a:p>
            <a:r>
              <a:rPr lang="es-ES" dirty="0" smtClean="0"/>
              <a:t>Pasos de UDP </a:t>
            </a:r>
            <a:r>
              <a:rPr lang="es-ES" dirty="0" err="1" smtClean="0"/>
              <a:t>Hold</a:t>
            </a:r>
            <a:r>
              <a:rPr lang="es-ES" dirty="0" smtClean="0"/>
              <a:t> </a:t>
            </a:r>
            <a:r>
              <a:rPr lang="es-ES" dirty="0" err="1" smtClean="0"/>
              <a:t>Punching</a:t>
            </a:r>
            <a:endParaRPr lang="es-ES" dirty="0"/>
          </a:p>
        </p:txBody>
      </p:sp>
      <p:pic>
        <p:nvPicPr>
          <p:cNvPr id="23554" name="Picture 2" descr="C:\Users\Diego\Desktop\Tarea4 elo322\plantilla\figuras\udph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850397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371</Words>
  <PresentationFormat>Presentación en pantalla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Mirador</vt:lpstr>
      <vt:lpstr>Escritorio Remoto</vt:lpstr>
      <vt:lpstr> ¿Qué es acceso remoto?</vt:lpstr>
      <vt:lpstr>Historia</vt:lpstr>
      <vt:lpstr>Escritorio Remoto</vt:lpstr>
      <vt:lpstr>Usos</vt:lpstr>
      <vt:lpstr>TeamViewer </vt:lpstr>
      <vt:lpstr>Funcionamiento TeamViewer</vt:lpstr>
      <vt:lpstr>UDP Hold Punching</vt:lpstr>
      <vt:lpstr>UDP Hold Punching</vt:lpstr>
      <vt:lpstr>Demostración:</vt:lpstr>
      <vt:lpstr>Ventajas Vs Desventajas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Escritorio Remoto</dc:title>
  <dc:creator>Diego</dc:creator>
  <cp:lastModifiedBy>Diego</cp:lastModifiedBy>
  <cp:revision>9</cp:revision>
  <dcterms:created xsi:type="dcterms:W3CDTF">2013-09-06T04:28:00Z</dcterms:created>
  <dcterms:modified xsi:type="dcterms:W3CDTF">2013-09-06T05:47:23Z</dcterms:modified>
</cp:coreProperties>
</file>