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71" r:id="rId5"/>
    <p:sldId id="258" r:id="rId6"/>
    <p:sldId id="259" r:id="rId7"/>
    <p:sldId id="272" r:id="rId8"/>
    <p:sldId id="265" r:id="rId9"/>
    <p:sldId id="268" r:id="rId10"/>
    <p:sldId id="266" r:id="rId11"/>
    <p:sldId id="269" r:id="rId12"/>
    <p:sldId id="270" r:id="rId13"/>
    <p:sldId id="261" r:id="rId14"/>
    <p:sldId id="262"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0D868A-EC33-4EE3-9EED-AF6FC9B9A8F4}" type="datetimeFigureOut">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C43F-14BE-493A-ACC1-E7CF333BE8E1}"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20D868A-EC33-4EE3-9EED-AF6FC9B9A8F4}" type="datetimeFigureOut">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C43F-14BE-493A-ACC1-E7CF333BE8E1}"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20D868A-EC33-4EE3-9EED-AF6FC9B9A8F4}" type="datetimeFigureOut">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C43F-14BE-493A-ACC1-E7CF333BE8E1}"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20D868A-EC33-4EE3-9EED-AF6FC9B9A8F4}" type="datetimeFigureOut">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C43F-14BE-493A-ACC1-E7CF333BE8E1}"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0D868A-EC33-4EE3-9EED-AF6FC9B9A8F4}" type="datetimeFigureOut">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C1C43F-14BE-493A-ACC1-E7CF333BE8E1}"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0D868A-EC33-4EE3-9EED-AF6FC9B9A8F4}" type="datetimeFigureOut">
              <a:rPr lang="en-US" smtClean="0"/>
              <a:t>8/26/2013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1C43F-14BE-493A-ACC1-E7CF333BE8E1}"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C20D868A-EC33-4EE3-9EED-AF6FC9B9A8F4}" type="datetimeFigureOut">
              <a:rPr lang="en-US" smtClean="0"/>
              <a:t>8/26/2013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C1C43F-14BE-493A-ACC1-E7CF333BE8E1}"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C20D868A-EC33-4EE3-9EED-AF6FC9B9A8F4}" type="datetimeFigureOut">
              <a:rPr lang="en-US" smtClean="0"/>
              <a:t>8/26/2013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C1C43F-14BE-493A-ACC1-E7CF333BE8E1}"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0D868A-EC33-4EE3-9EED-AF6FC9B9A8F4}" type="datetimeFigureOut">
              <a:rPr lang="en-US" smtClean="0"/>
              <a:t>8/26/2013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C1C43F-14BE-493A-ACC1-E7CF333BE8E1}"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0D868A-EC33-4EE3-9EED-AF6FC9B9A8F4}" type="datetimeFigureOut">
              <a:rPr lang="en-US" smtClean="0"/>
              <a:t>8/26/2013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C1C43F-14BE-493A-ACC1-E7CF333BE8E1}" type="slidenum">
              <a:rPr lang="en-US" smtClean="0"/>
              <a:t>‹Nº›</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C20D868A-EC33-4EE3-9EED-AF6FC9B9A8F4}" type="datetimeFigureOut">
              <a:rPr lang="en-US" smtClean="0"/>
              <a:t>8/26/2013</a:t>
            </a:fld>
            <a:endParaRPr lang="en-US"/>
          </a:p>
        </p:txBody>
      </p:sp>
      <p:sp>
        <p:nvSpPr>
          <p:cNvPr id="9" name="Slide Number Placeholder 8"/>
          <p:cNvSpPr>
            <a:spLocks noGrp="1"/>
          </p:cNvSpPr>
          <p:nvPr>
            <p:ph type="sldNum" sz="quarter" idx="11"/>
          </p:nvPr>
        </p:nvSpPr>
        <p:spPr/>
        <p:txBody>
          <a:bodyPr/>
          <a:lstStyle/>
          <a:p>
            <a:fld id="{CAC1C43F-14BE-493A-ACC1-E7CF333BE8E1}" type="slidenum">
              <a:rPr lang="en-US" smtClean="0"/>
              <a:t>‹Nº›</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AC1C43F-14BE-493A-ACC1-E7CF333BE8E1}" type="slidenum">
              <a:rPr lang="en-US" smtClean="0"/>
              <a:t>‹Nº›</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20D868A-EC33-4EE3-9EED-AF6FC9B9A8F4}" type="datetimeFigureOut">
              <a:rPr lang="en-US" smtClean="0"/>
              <a:t>8/26/2013</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rcinet.ca/es/wp-content/uploads/sites/4/2013/04/origin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711" y="836712"/>
            <a:ext cx="7551673" cy="4248472"/>
          </a:xfrm>
          <a:prstGeom prst="rect">
            <a:avLst/>
          </a:prstGeom>
          <a:noFill/>
          <a:extLst>
            <a:ext uri="{909E8E84-426E-40DD-AFC4-6F175D3DCCD1}">
              <a14:hiddenFill xmlns:a14="http://schemas.microsoft.com/office/drawing/2010/main">
                <a:solidFill>
                  <a:srgbClr val="FFFFFF"/>
                </a:solidFill>
              </a14:hiddenFill>
            </a:ext>
          </a:extLst>
        </p:spPr>
      </p:pic>
      <p:sp>
        <p:nvSpPr>
          <p:cNvPr id="3" name="2 Subtítulo"/>
          <p:cNvSpPr>
            <a:spLocks noGrp="1"/>
          </p:cNvSpPr>
          <p:nvPr>
            <p:ph type="subTitle" idx="1"/>
          </p:nvPr>
        </p:nvSpPr>
        <p:spPr>
          <a:xfrm>
            <a:off x="1619672" y="4149080"/>
            <a:ext cx="6461760" cy="1066800"/>
          </a:xfrm>
        </p:spPr>
        <p:txBody>
          <a:bodyPr>
            <a:normAutofit fontScale="92500" lnSpcReduction="10000"/>
          </a:bodyPr>
          <a:lstStyle/>
          <a:p>
            <a:pPr algn="r"/>
            <a:r>
              <a:rPr lang="es-CL" dirty="0" smtClean="0"/>
              <a:t>Marco Benzi</a:t>
            </a:r>
          </a:p>
          <a:p>
            <a:pPr algn="r"/>
            <a:r>
              <a:rPr lang="es-CL" dirty="0" smtClean="0"/>
              <a:t>Eduardo González</a:t>
            </a:r>
          </a:p>
          <a:p>
            <a:pPr algn="r"/>
            <a:r>
              <a:rPr lang="es-CL" dirty="0" smtClean="0"/>
              <a:t>Matías Müller</a:t>
            </a:r>
          </a:p>
          <a:p>
            <a:pPr algn="r"/>
            <a:endParaRPr lang="es-CL" dirty="0"/>
          </a:p>
          <a:p>
            <a:pPr algn="r"/>
            <a:endParaRPr lang="es-CL" dirty="0" smtClean="0"/>
          </a:p>
          <a:p>
            <a:pPr algn="r"/>
            <a:endParaRPr lang="es-CL" dirty="0"/>
          </a:p>
          <a:p>
            <a:pPr algn="r"/>
            <a:endParaRPr lang="en-US" dirty="0"/>
          </a:p>
        </p:txBody>
      </p:sp>
      <p:sp>
        <p:nvSpPr>
          <p:cNvPr id="4" name="3 CuadroTexto"/>
          <p:cNvSpPr txBox="1"/>
          <p:nvPr/>
        </p:nvSpPr>
        <p:spPr>
          <a:xfrm>
            <a:off x="2555776" y="6093296"/>
            <a:ext cx="3523209" cy="369332"/>
          </a:xfrm>
          <a:prstGeom prst="rect">
            <a:avLst/>
          </a:prstGeom>
          <a:noFill/>
        </p:spPr>
        <p:txBody>
          <a:bodyPr wrap="none" rtlCol="0">
            <a:spAutoFit/>
          </a:bodyPr>
          <a:lstStyle/>
          <a:p>
            <a:r>
              <a:rPr lang="es-CL" dirty="0" smtClean="0"/>
              <a:t>Redes de Computadores I - ELO 322</a:t>
            </a:r>
            <a:endParaRPr lang="es-CL" dirty="0"/>
          </a:p>
        </p:txBody>
      </p:sp>
    </p:spTree>
    <p:extLst>
      <p:ext uri="{BB962C8B-B14F-4D97-AF65-F5344CB8AC3E}">
        <p14:creationId xmlns:p14="http://schemas.microsoft.com/office/powerpoint/2010/main" val="2675636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¿Cómo sabe BitTorrent Sync con quién compartir archivos?</a:t>
            </a:r>
            <a:endParaRPr lang="en-US" dirty="0"/>
          </a:p>
        </p:txBody>
      </p:sp>
      <p:sp>
        <p:nvSpPr>
          <p:cNvPr id="3" name="2 Marcador de contenido"/>
          <p:cNvSpPr>
            <a:spLocks noGrp="1"/>
          </p:cNvSpPr>
          <p:nvPr>
            <p:ph idx="1"/>
          </p:nvPr>
        </p:nvSpPr>
        <p:spPr>
          <a:xfrm>
            <a:off x="457200" y="1484784"/>
            <a:ext cx="8229600" cy="5256584"/>
          </a:xfrm>
        </p:spPr>
        <p:txBody>
          <a:bodyPr>
            <a:normAutofit/>
          </a:bodyPr>
          <a:lstStyle/>
          <a:p>
            <a:endParaRPr lang="es-CL" dirty="0" smtClean="0"/>
          </a:p>
          <a:p>
            <a:r>
              <a:rPr lang="es-CL" dirty="0" smtClean="0"/>
              <a:t>El </a:t>
            </a:r>
            <a:r>
              <a:rPr lang="es-CL" dirty="0"/>
              <a:t>“Secreto” (</a:t>
            </a:r>
            <a:r>
              <a:rPr lang="es-CL" dirty="0" err="1"/>
              <a:t>secret</a:t>
            </a:r>
            <a:r>
              <a:rPr lang="es-CL" dirty="0"/>
              <a:t>) es una clave de 20 bytes generada aleatoriamente y codificada en Base 32. </a:t>
            </a:r>
            <a:r>
              <a:rPr lang="es-CL" dirty="0" smtClean="0"/>
              <a:t>Esta forma de </a:t>
            </a:r>
            <a:r>
              <a:rPr lang="en-US" dirty="0" err="1" smtClean="0"/>
              <a:t>autentificación</a:t>
            </a:r>
            <a:r>
              <a:rPr lang="en-US" dirty="0" smtClean="0"/>
              <a:t> </a:t>
            </a:r>
            <a:r>
              <a:rPr lang="en-US" dirty="0" err="1" smtClean="0"/>
              <a:t>es</a:t>
            </a:r>
            <a:r>
              <a:rPr lang="en-US" dirty="0" smtClean="0"/>
              <a:t> </a:t>
            </a:r>
            <a:r>
              <a:rPr lang="en-US" dirty="0" err="1" smtClean="0"/>
              <a:t>significativamente</a:t>
            </a:r>
            <a:r>
              <a:rPr lang="en-US" dirty="0" smtClean="0"/>
              <a:t> </a:t>
            </a:r>
            <a:r>
              <a:rPr lang="en-US" dirty="0" err="1" smtClean="0"/>
              <a:t>mejor</a:t>
            </a:r>
            <a:r>
              <a:rPr lang="en-US" dirty="0" smtClean="0"/>
              <a:t> </a:t>
            </a:r>
            <a:r>
              <a:rPr lang="en-US" dirty="0" err="1" smtClean="0"/>
              <a:t>que</a:t>
            </a:r>
            <a:r>
              <a:rPr lang="en-US" dirty="0" smtClean="0"/>
              <a:t> </a:t>
            </a:r>
            <a:r>
              <a:rPr lang="en-US" dirty="0" err="1" smtClean="0"/>
              <a:t>una</a:t>
            </a:r>
            <a:r>
              <a:rPr lang="en-US" dirty="0" smtClean="0"/>
              <a:t> </a:t>
            </a:r>
            <a:r>
              <a:rPr lang="en-US" dirty="0" err="1" smtClean="0"/>
              <a:t>combinación</a:t>
            </a:r>
            <a:r>
              <a:rPr lang="en-US" dirty="0" smtClean="0"/>
              <a:t> login/password.</a:t>
            </a:r>
          </a:p>
          <a:p>
            <a:endParaRPr lang="en-US" dirty="0"/>
          </a:p>
          <a:p>
            <a:endParaRPr lang="en-US" dirty="0" smtClean="0"/>
          </a:p>
          <a:p>
            <a:r>
              <a:rPr lang="es-CL" dirty="0" smtClean="0"/>
              <a:t>Tipos de Secretos:</a:t>
            </a:r>
          </a:p>
          <a:p>
            <a:pPr lvl="1"/>
            <a:r>
              <a:rPr lang="es-CL" dirty="0" smtClean="0"/>
              <a:t>Master </a:t>
            </a:r>
            <a:r>
              <a:rPr lang="es-CL" dirty="0"/>
              <a:t>(acceso completo)</a:t>
            </a:r>
          </a:p>
          <a:p>
            <a:pPr lvl="1"/>
            <a:r>
              <a:rPr lang="es-CL" dirty="0" err="1"/>
              <a:t>Read</a:t>
            </a:r>
            <a:r>
              <a:rPr lang="es-CL" dirty="0"/>
              <a:t> </a:t>
            </a:r>
            <a:r>
              <a:rPr lang="es-CL" dirty="0" err="1"/>
              <a:t>only</a:t>
            </a:r>
            <a:r>
              <a:rPr lang="es-CL" dirty="0"/>
              <a:t>, para sincronización unilateral</a:t>
            </a:r>
          </a:p>
          <a:p>
            <a:pPr lvl="1"/>
            <a:r>
              <a:rPr lang="es-CL" dirty="0" err="1"/>
              <a:t>One</a:t>
            </a:r>
            <a:r>
              <a:rPr lang="es-CL" dirty="0"/>
              <a:t>-time </a:t>
            </a:r>
            <a:r>
              <a:rPr lang="es-CL" dirty="0" err="1"/>
              <a:t>secret</a:t>
            </a:r>
            <a:r>
              <a:rPr lang="es-CL" dirty="0"/>
              <a:t> (puede ser de acceso completo o sólo lectura).</a:t>
            </a:r>
          </a:p>
          <a:p>
            <a:endParaRPr lang="en-US" dirty="0"/>
          </a:p>
        </p:txBody>
      </p:sp>
    </p:spTree>
    <p:extLst>
      <p:ext uri="{BB962C8B-B14F-4D97-AF65-F5344CB8AC3E}">
        <p14:creationId xmlns:p14="http://schemas.microsoft.com/office/powerpoint/2010/main" val="11302586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620688"/>
            <a:ext cx="7704856" cy="1296144"/>
          </a:xfrm>
        </p:spPr>
        <p:txBody>
          <a:bodyPr/>
          <a:lstStyle/>
          <a:p>
            <a:pPr algn="ctr"/>
            <a:r>
              <a:rPr lang="es-CL" dirty="0"/>
              <a:t>Ubicación de “</a:t>
            </a:r>
            <a:r>
              <a:rPr lang="es-CL" dirty="0" err="1"/>
              <a:t>peers</a:t>
            </a:r>
            <a:r>
              <a:rPr lang="es-CL" dirty="0"/>
              <a:t>” </a:t>
            </a:r>
            <a:r>
              <a:rPr lang="es-CL" dirty="0" smtClean="0"/>
              <a:t>con el mismo Secreto</a:t>
            </a:r>
            <a:r>
              <a:rPr lang="es-CL" dirty="0"/>
              <a:t/>
            </a:r>
            <a:br>
              <a:rPr lang="es-CL" dirty="0"/>
            </a:br>
            <a:endParaRPr lang="es-CL" dirty="0"/>
          </a:p>
        </p:txBody>
      </p:sp>
      <p:sp>
        <p:nvSpPr>
          <p:cNvPr id="3" name="2 Marcador de contenido"/>
          <p:cNvSpPr>
            <a:spLocks noGrp="1"/>
          </p:cNvSpPr>
          <p:nvPr>
            <p:ph idx="1"/>
          </p:nvPr>
        </p:nvSpPr>
        <p:spPr/>
        <p:txBody>
          <a:bodyPr>
            <a:normAutofit/>
          </a:bodyPr>
          <a:lstStyle/>
          <a:p>
            <a:pPr marL="411480" lvl="1" indent="0">
              <a:buNone/>
            </a:pPr>
            <a:endParaRPr lang="es-CL" dirty="0"/>
          </a:p>
          <a:p>
            <a:r>
              <a:rPr lang="es-CL" dirty="0" smtClean="0"/>
              <a:t>Búsqueda </a:t>
            </a:r>
            <a:r>
              <a:rPr lang="es-CL" dirty="0"/>
              <a:t>Local: </a:t>
            </a:r>
            <a:r>
              <a:rPr lang="es-CL" dirty="0" err="1"/>
              <a:t>peers</a:t>
            </a:r>
            <a:r>
              <a:rPr lang="es-CL" dirty="0"/>
              <a:t> en LAN responden a un paquete </a:t>
            </a:r>
            <a:r>
              <a:rPr lang="es-CL" b="1" dirty="0" err="1"/>
              <a:t>broadcast</a:t>
            </a:r>
            <a:r>
              <a:rPr lang="es-CL" dirty="0"/>
              <a:t> y se comunican en caso de tener el mismo secreto.</a:t>
            </a:r>
          </a:p>
          <a:p>
            <a:pPr lvl="1"/>
            <a:endParaRPr lang="es-CL" sz="2200" dirty="0" smtClean="0"/>
          </a:p>
          <a:p>
            <a:endParaRPr lang="es-CL" dirty="0" smtClean="0"/>
          </a:p>
          <a:p>
            <a:endParaRPr lang="es-CL" dirty="0"/>
          </a:p>
          <a:p>
            <a:endParaRPr lang="es-CL" dirty="0" smtClean="0"/>
          </a:p>
          <a:p>
            <a:r>
              <a:rPr lang="es-CL" dirty="0" smtClean="0"/>
              <a:t>Intercambio </a:t>
            </a:r>
            <a:r>
              <a:rPr lang="es-CL" dirty="0"/>
              <a:t>de </a:t>
            </a:r>
            <a:r>
              <a:rPr lang="es-CL" dirty="0" err="1"/>
              <a:t>peers</a:t>
            </a:r>
            <a:r>
              <a:rPr lang="es-CL" dirty="0"/>
              <a:t>: cuando dos </a:t>
            </a:r>
            <a:r>
              <a:rPr lang="es-CL" dirty="0" err="1"/>
              <a:t>peers</a:t>
            </a:r>
            <a:r>
              <a:rPr lang="es-CL" dirty="0"/>
              <a:t> están conectados, comparten la información de sus </a:t>
            </a:r>
            <a:r>
              <a:rPr lang="es-CL" dirty="0" err="1"/>
              <a:t>peers</a:t>
            </a:r>
            <a:r>
              <a:rPr lang="es-CL" dirty="0" smtClean="0"/>
              <a:t>.</a:t>
            </a:r>
          </a:p>
          <a:p>
            <a:pPr lvl="1"/>
            <a:endParaRPr lang="es-CL" sz="2200" dirty="0"/>
          </a:p>
          <a:p>
            <a:r>
              <a:rPr lang="es-CL" dirty="0"/>
              <a:t>Hosts conocidos: Si un host tiene un </a:t>
            </a:r>
            <a:r>
              <a:rPr lang="es-CL" dirty="0" err="1" smtClean="0"/>
              <a:t>ip</a:t>
            </a:r>
            <a:r>
              <a:rPr lang="es-CL" dirty="0" smtClean="0"/>
              <a:t>-puerto </a:t>
            </a:r>
            <a:r>
              <a:rPr lang="es-CL" dirty="0"/>
              <a:t>estático, es posible conectarse usando esa información</a:t>
            </a:r>
            <a:r>
              <a:rPr lang="es-CL" dirty="0" smtClean="0"/>
              <a:t>.</a:t>
            </a:r>
          </a:p>
          <a:p>
            <a:pPr lvl="1"/>
            <a:endParaRPr lang="es-CL" dirty="0"/>
          </a:p>
          <a:p>
            <a:endParaRPr lang="es-CL" dirty="0"/>
          </a:p>
        </p:txBody>
      </p:sp>
      <p:pic>
        <p:nvPicPr>
          <p:cNvPr id="9218" name="Picture 2" descr="http://upload.wikimedia.org/wikipedia/commons/thumb/d/dc/Broadcast.svg/250px-Broadcast.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46" y="2852936"/>
            <a:ext cx="2381250" cy="159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556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a:t>Ubicación de “</a:t>
            </a:r>
            <a:r>
              <a:rPr lang="es-CL" dirty="0" err="1"/>
              <a:t>peers</a:t>
            </a:r>
            <a:r>
              <a:rPr lang="es-CL" dirty="0"/>
              <a:t>” con el mismo Secreto</a:t>
            </a:r>
          </a:p>
        </p:txBody>
      </p:sp>
      <p:sp>
        <p:nvSpPr>
          <p:cNvPr id="3" name="2 Marcador de contenido"/>
          <p:cNvSpPr>
            <a:spLocks noGrp="1"/>
          </p:cNvSpPr>
          <p:nvPr>
            <p:ph idx="1"/>
          </p:nvPr>
        </p:nvSpPr>
        <p:spPr/>
        <p:txBody>
          <a:bodyPr/>
          <a:lstStyle/>
          <a:p>
            <a:endParaRPr lang="es-CL" dirty="0" smtClean="0"/>
          </a:p>
          <a:p>
            <a:r>
              <a:rPr lang="es-CL" dirty="0" smtClean="0"/>
              <a:t>DHT (</a:t>
            </a:r>
            <a:r>
              <a:rPr lang="es-CL" dirty="0" err="1" smtClean="0"/>
              <a:t>Distributed</a:t>
            </a:r>
            <a:r>
              <a:rPr lang="es-CL" dirty="0" smtClean="0"/>
              <a:t> </a:t>
            </a:r>
            <a:r>
              <a:rPr lang="es-CL" dirty="0"/>
              <a:t>Hash </a:t>
            </a:r>
            <a:r>
              <a:rPr lang="es-CL" dirty="0" err="1"/>
              <a:t>Table</a:t>
            </a:r>
            <a:r>
              <a:rPr lang="es-CL" dirty="0"/>
              <a:t>): usa DHT para distribuir y obtener información de otros </a:t>
            </a:r>
            <a:r>
              <a:rPr lang="es-CL" dirty="0" err="1"/>
              <a:t>peers</a:t>
            </a:r>
            <a:r>
              <a:rPr lang="es-CL" dirty="0"/>
              <a:t> con un secreto dado. Sync envía </a:t>
            </a:r>
            <a:r>
              <a:rPr lang="es-CL" dirty="0" smtClean="0"/>
              <a:t>SHA2(secreto)-</a:t>
            </a:r>
            <a:r>
              <a:rPr lang="es-CL" dirty="0" err="1" smtClean="0"/>
              <a:t>ip</a:t>
            </a:r>
            <a:r>
              <a:rPr lang="es-CL" dirty="0" smtClean="0"/>
              <a:t>-puerto </a:t>
            </a:r>
            <a:r>
              <a:rPr lang="es-CL" dirty="0"/>
              <a:t>al DHT para anunciarse y recibe una lista de </a:t>
            </a:r>
            <a:r>
              <a:rPr lang="es-CL" dirty="0" err="1"/>
              <a:t>peers</a:t>
            </a:r>
            <a:r>
              <a:rPr lang="es-CL" dirty="0"/>
              <a:t> al preguntarle al DHT por la clave SHA2(secreto</a:t>
            </a:r>
            <a:r>
              <a:rPr lang="es-CL" dirty="0" smtClean="0"/>
              <a:t>).</a:t>
            </a:r>
          </a:p>
          <a:p>
            <a:pPr marL="411480" lvl="1" indent="0">
              <a:buNone/>
            </a:pPr>
            <a:endParaRPr lang="es-CL" dirty="0"/>
          </a:p>
          <a:p>
            <a:r>
              <a:rPr lang="es-CL" dirty="0"/>
              <a:t>BitTorrent </a:t>
            </a:r>
            <a:r>
              <a:rPr lang="es-CL" dirty="0" err="1"/>
              <a:t>Tracker</a:t>
            </a:r>
            <a:r>
              <a:rPr lang="es-CL" dirty="0"/>
              <a:t>: servidor de rastreo específico para facilitar descubrimiento de </a:t>
            </a:r>
            <a:r>
              <a:rPr lang="es-CL" dirty="0" err="1"/>
              <a:t>peers</a:t>
            </a:r>
            <a:r>
              <a:rPr lang="es-CL" dirty="0"/>
              <a:t>. El </a:t>
            </a:r>
            <a:r>
              <a:rPr lang="es-CL" dirty="0" err="1"/>
              <a:t>Tracker</a:t>
            </a:r>
            <a:r>
              <a:rPr lang="es-CL" dirty="0"/>
              <a:t> ve la combinación </a:t>
            </a:r>
            <a:r>
              <a:rPr lang="es-CL" dirty="0" smtClean="0"/>
              <a:t>SHA2(secreto)-</a:t>
            </a:r>
            <a:r>
              <a:rPr lang="es-CL" dirty="0" err="1" smtClean="0"/>
              <a:t>ip</a:t>
            </a:r>
            <a:r>
              <a:rPr lang="es-CL" dirty="0" smtClean="0"/>
              <a:t>-puerto </a:t>
            </a:r>
            <a:r>
              <a:rPr lang="es-CL" dirty="0"/>
              <a:t>y ayuda a los pares a conectarse directamente. Actúa como servidor STUN y ayuda a realizar NAT </a:t>
            </a:r>
            <a:r>
              <a:rPr lang="es-CL" dirty="0" err="1"/>
              <a:t>traversal</a:t>
            </a:r>
            <a:r>
              <a:rPr lang="es-CL" dirty="0"/>
              <a:t> (recomendado).</a:t>
            </a:r>
            <a:endParaRPr lang="en-US" dirty="0"/>
          </a:p>
          <a:p>
            <a:endParaRPr lang="es-CL" dirty="0"/>
          </a:p>
        </p:txBody>
      </p:sp>
    </p:spTree>
    <p:extLst>
      <p:ext uri="{BB962C8B-B14F-4D97-AF65-F5344CB8AC3E}">
        <p14:creationId xmlns:p14="http://schemas.microsoft.com/office/powerpoint/2010/main" val="1739348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Ventajas y Desventajas</a:t>
            </a:r>
            <a:endParaRPr lang="en-US" dirty="0"/>
          </a:p>
        </p:txBody>
      </p:sp>
      <p:sp>
        <p:nvSpPr>
          <p:cNvPr id="3" name="2 Marcador de contenido"/>
          <p:cNvSpPr>
            <a:spLocks noGrp="1"/>
          </p:cNvSpPr>
          <p:nvPr>
            <p:ph idx="1"/>
          </p:nvPr>
        </p:nvSpPr>
        <p:spPr/>
        <p:txBody>
          <a:bodyPr>
            <a:normAutofit/>
          </a:bodyPr>
          <a:lstStyle/>
          <a:p>
            <a:r>
              <a:rPr lang="es-CL" dirty="0" smtClean="0"/>
              <a:t>Ventajas:</a:t>
            </a:r>
          </a:p>
          <a:p>
            <a:pPr lvl="1"/>
            <a:r>
              <a:rPr lang="es-CL" dirty="0" smtClean="0"/>
              <a:t> Alta escalabilidad y el servicio mejora con ella.</a:t>
            </a:r>
          </a:p>
          <a:p>
            <a:pPr lvl="1"/>
            <a:r>
              <a:rPr lang="es-CL" dirty="0" smtClean="0"/>
              <a:t> Muchos usuarios mejora las tasas de descarga</a:t>
            </a:r>
          </a:p>
          <a:p>
            <a:pPr lvl="1"/>
            <a:r>
              <a:rPr lang="es-CL" dirty="0" smtClean="0"/>
              <a:t> </a:t>
            </a:r>
            <a:r>
              <a:rPr lang="es-CL" dirty="0"/>
              <a:t>T</a:t>
            </a:r>
            <a:r>
              <a:rPr lang="es-CL" dirty="0" smtClean="0"/>
              <a:t>amaño de carpeta compartida ilimitada</a:t>
            </a:r>
          </a:p>
          <a:p>
            <a:pPr lvl="1"/>
            <a:r>
              <a:rPr lang="es-CL" dirty="0" smtClean="0"/>
              <a:t> </a:t>
            </a:r>
            <a:r>
              <a:rPr lang="es-CL" dirty="0"/>
              <a:t>I</a:t>
            </a:r>
            <a:r>
              <a:rPr lang="es-CL" dirty="0" smtClean="0"/>
              <a:t>deal para compartir grandes archivos (envío por trozos)</a:t>
            </a:r>
          </a:p>
          <a:p>
            <a:pPr lvl="1"/>
            <a:r>
              <a:rPr lang="es-CL" dirty="0" smtClean="0"/>
              <a:t>Transferencias seguras</a:t>
            </a:r>
          </a:p>
          <a:p>
            <a:pPr lvl="1"/>
            <a:endParaRPr lang="es-CL" dirty="0" smtClean="0"/>
          </a:p>
          <a:p>
            <a:r>
              <a:rPr lang="es-CL" dirty="0" smtClean="0"/>
              <a:t>Desventajas:</a:t>
            </a:r>
          </a:p>
          <a:p>
            <a:pPr lvl="1"/>
            <a:r>
              <a:rPr lang="es-CL" dirty="0" smtClean="0"/>
              <a:t>No permite transferencias entre dos usuarios si alguno de ellos está offline (no hay server centralizado)</a:t>
            </a:r>
          </a:p>
          <a:p>
            <a:pPr lvl="1"/>
            <a:endParaRPr lang="es-CL" dirty="0" smtClean="0"/>
          </a:p>
          <a:p>
            <a:pPr lvl="1"/>
            <a:endParaRPr lang="en-US" dirty="0"/>
          </a:p>
        </p:txBody>
      </p:sp>
    </p:spTree>
    <p:extLst>
      <p:ext uri="{BB962C8B-B14F-4D97-AF65-F5344CB8AC3E}">
        <p14:creationId xmlns:p14="http://schemas.microsoft.com/office/powerpoint/2010/main" val="2774383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Aplicaciones</a:t>
            </a:r>
            <a:endParaRPr lang="en-US" dirty="0"/>
          </a:p>
        </p:txBody>
      </p:sp>
      <p:sp>
        <p:nvSpPr>
          <p:cNvPr id="5" name="4 Marcador de contenido"/>
          <p:cNvSpPr>
            <a:spLocks noGrp="1"/>
          </p:cNvSpPr>
          <p:nvPr>
            <p:ph idx="1"/>
          </p:nvPr>
        </p:nvSpPr>
        <p:spPr/>
        <p:txBody>
          <a:bodyPr/>
          <a:lstStyle/>
          <a:p>
            <a:endParaRPr lang="es-CL" dirty="0" smtClean="0"/>
          </a:p>
          <a:p>
            <a:r>
              <a:rPr lang="es-CL" dirty="0" smtClean="0"/>
              <a:t>Manejo de datos sensibles</a:t>
            </a:r>
          </a:p>
          <a:p>
            <a:endParaRPr lang="es-CL" dirty="0"/>
          </a:p>
          <a:p>
            <a:r>
              <a:rPr lang="es-CL" dirty="0" smtClean="0"/>
              <a:t>Sincronización de almacenamiento masivo (SAM)</a:t>
            </a:r>
          </a:p>
          <a:p>
            <a:endParaRPr lang="es-CL" dirty="0"/>
          </a:p>
          <a:p>
            <a:r>
              <a:rPr lang="es-CL" dirty="0" smtClean="0"/>
              <a:t>Solución en la nube de bajo costo para PYMES.</a:t>
            </a:r>
          </a:p>
          <a:p>
            <a:endParaRPr lang="es-CL" dirty="0"/>
          </a:p>
          <a:p>
            <a:endParaRPr lang="es-CL" dirty="0" smtClean="0"/>
          </a:p>
          <a:p>
            <a:endParaRPr lang="en-US" dirty="0"/>
          </a:p>
        </p:txBody>
      </p:sp>
    </p:spTree>
    <p:extLst>
      <p:ext uri="{BB962C8B-B14F-4D97-AF65-F5344CB8AC3E}">
        <p14:creationId xmlns:p14="http://schemas.microsoft.com/office/powerpoint/2010/main" val="3296664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Demostración</a:t>
            </a:r>
            <a:endParaRPr lang="en-US" dirty="0"/>
          </a:p>
        </p:txBody>
      </p:sp>
    </p:spTree>
    <p:extLst>
      <p:ext uri="{BB962C8B-B14F-4D97-AF65-F5344CB8AC3E}">
        <p14:creationId xmlns:p14="http://schemas.microsoft.com/office/powerpoint/2010/main" val="126010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Motivación</a:t>
            </a:r>
            <a:endParaRPr lang="en-US" dirty="0"/>
          </a:p>
        </p:txBody>
      </p:sp>
      <p:sp>
        <p:nvSpPr>
          <p:cNvPr id="3" name="2 Marcador de contenido"/>
          <p:cNvSpPr>
            <a:spLocks noGrp="1"/>
          </p:cNvSpPr>
          <p:nvPr>
            <p:ph idx="1"/>
          </p:nvPr>
        </p:nvSpPr>
        <p:spPr>
          <a:xfrm>
            <a:off x="467544" y="1469878"/>
            <a:ext cx="7620000" cy="4800600"/>
          </a:xfrm>
        </p:spPr>
        <p:txBody>
          <a:bodyPr>
            <a:normAutofit/>
          </a:bodyPr>
          <a:lstStyle/>
          <a:p>
            <a:pPr marL="114300" indent="0">
              <a:buNone/>
            </a:pPr>
            <a:endParaRPr lang="es-CL" dirty="0"/>
          </a:p>
          <a:p>
            <a:r>
              <a:rPr lang="es-CL" dirty="0" smtClean="0"/>
              <a:t>Hoy es fundamental mantener la información compartida.</a:t>
            </a:r>
          </a:p>
          <a:p>
            <a:pPr lvl="1"/>
            <a:r>
              <a:rPr lang="es-CL" dirty="0" smtClean="0"/>
              <a:t>Servidores de descarga directa (</a:t>
            </a:r>
            <a:r>
              <a:rPr lang="es-CL" dirty="0" err="1" smtClean="0"/>
              <a:t>Deposit</a:t>
            </a:r>
            <a:r>
              <a:rPr lang="es-CL" dirty="0" smtClean="0"/>
              <a:t> Files, </a:t>
            </a:r>
            <a:r>
              <a:rPr lang="es-CL" dirty="0" err="1" smtClean="0"/>
              <a:t>Uploaded</a:t>
            </a:r>
            <a:r>
              <a:rPr lang="es-CL" dirty="0" smtClean="0"/>
              <a:t>, </a:t>
            </a:r>
            <a:r>
              <a:rPr lang="es-CL" dirty="0" err="1" smtClean="0"/>
              <a:t>FreakShare</a:t>
            </a:r>
            <a:r>
              <a:rPr lang="es-CL" dirty="0" smtClean="0"/>
              <a:t>, </a:t>
            </a:r>
            <a:r>
              <a:rPr lang="es-CL" dirty="0" err="1" smtClean="0"/>
              <a:t>FileFactory</a:t>
            </a:r>
            <a:r>
              <a:rPr lang="es-CL" dirty="0" smtClean="0"/>
              <a:t>, </a:t>
            </a:r>
            <a:r>
              <a:rPr lang="es-CL" dirty="0" err="1" smtClean="0"/>
              <a:t>BitShare</a:t>
            </a:r>
            <a:r>
              <a:rPr lang="es-CL" dirty="0" smtClean="0"/>
              <a:t>, </a:t>
            </a:r>
            <a:r>
              <a:rPr lang="es-CL" dirty="0" err="1" smtClean="0"/>
              <a:t>Uptobox</a:t>
            </a:r>
            <a:r>
              <a:rPr lang="es-CL" dirty="0" smtClean="0"/>
              <a:t>, etc…)</a:t>
            </a:r>
          </a:p>
          <a:p>
            <a:pPr lvl="1"/>
            <a:r>
              <a:rPr lang="es-CL" dirty="0" err="1" smtClean="0"/>
              <a:t>Torrent</a:t>
            </a:r>
            <a:endParaRPr lang="es-CL" dirty="0" smtClean="0"/>
          </a:p>
          <a:p>
            <a:pPr lvl="1"/>
            <a:r>
              <a:rPr lang="es-CL" dirty="0" smtClean="0"/>
              <a:t>Cloud Computing</a:t>
            </a:r>
            <a:endParaRPr lang="es-CL" dirty="0" smtClean="0"/>
          </a:p>
          <a:p>
            <a:endParaRPr lang="es-CL" dirty="0" smtClean="0"/>
          </a:p>
          <a:p>
            <a:endParaRPr lang="es-CL" dirty="0"/>
          </a:p>
          <a:p>
            <a:pPr marL="114300" indent="0">
              <a:buNone/>
            </a:pPr>
            <a:endParaRPr lang="es-CL" dirty="0" smtClean="0"/>
          </a:p>
          <a:p>
            <a:r>
              <a:rPr lang="es-CL" dirty="0" smtClean="0"/>
              <a:t>Compartir información</a:t>
            </a:r>
          </a:p>
          <a:p>
            <a:pPr lvl="1"/>
            <a:r>
              <a:rPr lang="es-CL" dirty="0" smtClean="0"/>
              <a:t>Centralizada (</a:t>
            </a:r>
            <a:r>
              <a:rPr lang="es-CL" dirty="0" err="1" smtClean="0"/>
              <a:t>Dropbox</a:t>
            </a:r>
            <a:r>
              <a:rPr lang="es-CL" dirty="0" smtClean="0"/>
              <a:t>, </a:t>
            </a:r>
            <a:r>
              <a:rPr lang="es-CL" dirty="0" err="1" smtClean="0"/>
              <a:t>MediaFire</a:t>
            </a:r>
            <a:r>
              <a:rPr lang="es-CL" dirty="0" smtClean="0"/>
              <a:t>)</a:t>
            </a:r>
          </a:p>
          <a:p>
            <a:pPr lvl="1"/>
            <a:r>
              <a:rPr lang="es-CL" dirty="0" smtClean="0"/>
              <a:t>Descentralizada (P2P)</a:t>
            </a:r>
            <a:endParaRPr lang="en-US" dirty="0"/>
          </a:p>
        </p:txBody>
      </p:sp>
      <p:pic>
        <p:nvPicPr>
          <p:cNvPr id="1026" name="Picture 2" descr="http://3.bp.blogspot.com/-SMAglSk28pM/UUUKoGR2pOI/AAAAAAAAIhc/gUsAFA-6XdI/s1600/box.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7984" y="3263241"/>
            <a:ext cx="1483643" cy="148364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bubblews.com/assets/images/news/320572705_136006489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1627" y="4712521"/>
            <a:ext cx="1557957" cy="1557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1021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7620000" cy="1143000"/>
          </a:xfrm>
        </p:spPr>
        <p:txBody>
          <a:bodyPr/>
          <a:lstStyle/>
          <a:p>
            <a:pPr algn="ctr"/>
            <a:r>
              <a:rPr lang="es-CL" dirty="0" smtClean="0"/>
              <a:t>Motivación</a:t>
            </a:r>
            <a:endParaRPr lang="en-US" dirty="0"/>
          </a:p>
        </p:txBody>
      </p:sp>
      <p:sp>
        <p:nvSpPr>
          <p:cNvPr id="3" name="2 Marcador de contenido"/>
          <p:cNvSpPr>
            <a:spLocks noGrp="1"/>
          </p:cNvSpPr>
          <p:nvPr>
            <p:ph idx="1"/>
          </p:nvPr>
        </p:nvSpPr>
        <p:spPr>
          <a:xfrm>
            <a:off x="467544" y="1340768"/>
            <a:ext cx="7620000" cy="4800600"/>
          </a:xfrm>
        </p:spPr>
        <p:txBody>
          <a:bodyPr/>
          <a:lstStyle/>
          <a:p>
            <a:r>
              <a:rPr lang="es-CL" dirty="0" smtClean="0"/>
              <a:t>Servicios como Dropbox permiten sincronización automática entre carpetas compartidas por usuarios.</a:t>
            </a:r>
          </a:p>
          <a:p>
            <a:endParaRPr lang="es-CL" dirty="0"/>
          </a:p>
          <a:p>
            <a:endParaRPr lang="es-CL" dirty="0" smtClean="0"/>
          </a:p>
          <a:p>
            <a:r>
              <a:rPr lang="es-CL" dirty="0" smtClean="0"/>
              <a:t>Nace la necesidad</a:t>
            </a:r>
          </a:p>
          <a:p>
            <a:pPr marL="114300" indent="0">
              <a:buNone/>
            </a:pPr>
            <a:r>
              <a:rPr lang="es-CL" dirty="0" smtClean="0"/>
              <a:t>	de sincronizar </a:t>
            </a:r>
          </a:p>
          <a:p>
            <a:pPr marL="114300" indent="0">
              <a:buNone/>
            </a:pPr>
            <a:r>
              <a:rPr lang="es-CL" dirty="0" smtClean="0"/>
              <a:t>	archivos sin la </a:t>
            </a:r>
          </a:p>
          <a:p>
            <a:pPr marL="114300" indent="0">
              <a:buNone/>
            </a:pPr>
            <a:r>
              <a:rPr lang="es-CL" dirty="0" smtClean="0"/>
              <a:t>	conexión a un </a:t>
            </a:r>
          </a:p>
          <a:p>
            <a:pPr marL="114300" indent="0">
              <a:buNone/>
            </a:pPr>
            <a:r>
              <a:rPr lang="es-CL" dirty="0" smtClean="0"/>
              <a:t>	servidor central.</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3218" y="2420887"/>
            <a:ext cx="5005205" cy="3329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9717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25760"/>
            <a:ext cx="7620000" cy="1143000"/>
          </a:xfrm>
        </p:spPr>
        <p:txBody>
          <a:bodyPr/>
          <a:lstStyle/>
          <a:p>
            <a:pPr algn="ctr"/>
            <a:r>
              <a:rPr lang="es-CL" dirty="0" smtClean="0"/>
              <a:t>BitTorrent Sync</a:t>
            </a:r>
            <a:endParaRPr lang="es-CL" dirty="0"/>
          </a:p>
        </p:txBody>
      </p:sp>
      <p:pic>
        <p:nvPicPr>
          <p:cNvPr id="5124" name="Picture 4" descr="http://blog.bittorrent.com/files/2013/04/syn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552" y="1268760"/>
            <a:ext cx="9987095" cy="5004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649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Características y Tecnología</a:t>
            </a:r>
            <a:endParaRPr lang="en-US" dirty="0"/>
          </a:p>
        </p:txBody>
      </p:sp>
      <p:sp>
        <p:nvSpPr>
          <p:cNvPr id="3" name="2 Marcador de contenido"/>
          <p:cNvSpPr>
            <a:spLocks noGrp="1"/>
          </p:cNvSpPr>
          <p:nvPr>
            <p:ph idx="1"/>
          </p:nvPr>
        </p:nvSpPr>
        <p:spPr/>
        <p:txBody>
          <a:bodyPr>
            <a:normAutofit/>
          </a:bodyPr>
          <a:lstStyle/>
          <a:p>
            <a:r>
              <a:rPr lang="es-CL" dirty="0" smtClean="0"/>
              <a:t>Sincronizar archivos ilimitados entre tus propios dispositivos, o compartir una carpeta con amigos para sincronizar cualquier </a:t>
            </a:r>
            <a:r>
              <a:rPr lang="es-CL" dirty="0" smtClean="0"/>
              <a:t>archivo</a:t>
            </a:r>
            <a:r>
              <a:rPr lang="es-CL" dirty="0" smtClean="0"/>
              <a:t> </a:t>
            </a:r>
            <a:r>
              <a:rPr lang="es-CL" dirty="0" smtClean="0"/>
              <a:t>en forma automática mediante tecnología distribuida.</a:t>
            </a:r>
          </a:p>
          <a:p>
            <a:pPr lvl="1"/>
            <a:endParaRPr lang="es-CL" dirty="0" smtClean="0"/>
          </a:p>
          <a:p>
            <a:r>
              <a:rPr lang="es-CL" dirty="0" smtClean="0"/>
              <a:t>Transferencia </a:t>
            </a:r>
            <a:r>
              <a:rPr lang="es-CL" b="1" dirty="0" smtClean="0"/>
              <a:t>encriptada</a:t>
            </a:r>
            <a:r>
              <a:rPr lang="es-CL" dirty="0" smtClean="0"/>
              <a:t> de archivos  (su información nunca se almacena en ningún servidor).</a:t>
            </a:r>
          </a:p>
          <a:p>
            <a:pPr lvl="1"/>
            <a:endParaRPr lang="es-CL" dirty="0" smtClean="0"/>
          </a:p>
          <a:p>
            <a:r>
              <a:rPr lang="es-CL" dirty="0" smtClean="0"/>
              <a:t>Diseñado para manejar archivos grandes.</a:t>
            </a:r>
          </a:p>
          <a:p>
            <a:pPr lvl="1"/>
            <a:endParaRPr lang="es-CL" dirty="0" smtClean="0"/>
          </a:p>
          <a:p>
            <a:r>
              <a:rPr lang="es-CL" dirty="0" smtClean="0"/>
              <a:t>Disponible para Windows, Mac, Linux y dispositivos móviles (</a:t>
            </a:r>
            <a:r>
              <a:rPr lang="es-CL" dirty="0" err="1" smtClean="0"/>
              <a:t>Android</a:t>
            </a:r>
            <a:r>
              <a:rPr lang="es-CL" dirty="0" smtClean="0"/>
              <a:t>).</a:t>
            </a:r>
            <a:endParaRPr lang="en-US" dirty="0"/>
          </a:p>
        </p:txBody>
      </p:sp>
    </p:spTree>
    <p:extLst>
      <p:ext uri="{BB962C8B-B14F-4D97-AF65-F5344CB8AC3E}">
        <p14:creationId xmlns:p14="http://schemas.microsoft.com/office/powerpoint/2010/main" val="4275556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Características y Tecnología</a:t>
            </a:r>
            <a:endParaRPr lang="en-US" dirty="0"/>
          </a:p>
        </p:txBody>
      </p:sp>
      <p:sp>
        <p:nvSpPr>
          <p:cNvPr id="3" name="2 Marcador de contenido"/>
          <p:cNvSpPr>
            <a:spLocks noGrp="1"/>
          </p:cNvSpPr>
          <p:nvPr>
            <p:ph idx="1"/>
          </p:nvPr>
        </p:nvSpPr>
        <p:spPr/>
        <p:txBody>
          <a:bodyPr>
            <a:normAutofit/>
          </a:bodyPr>
          <a:lstStyle/>
          <a:p>
            <a:r>
              <a:rPr lang="es-CL" dirty="0" smtClean="0"/>
              <a:t>Transferencia de fragmentos del archivo desde cada uno de los dispositivos de sincronización.</a:t>
            </a:r>
          </a:p>
          <a:p>
            <a:endParaRPr lang="es-CL" dirty="0" smtClean="0"/>
          </a:p>
        </p:txBody>
      </p:sp>
      <p:pic>
        <p:nvPicPr>
          <p:cNvPr id="4" name="Picture 2" descr="http://www.althos.com/sample_diagrams/ag_Torrent_Operation_low_r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8516" y="3284984"/>
            <a:ext cx="445770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7276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Características y Tecnología</a:t>
            </a:r>
            <a:endParaRPr lang="es-CL" dirty="0"/>
          </a:p>
        </p:txBody>
      </p:sp>
      <p:sp>
        <p:nvSpPr>
          <p:cNvPr id="3" name="2 Marcador de contenido"/>
          <p:cNvSpPr>
            <a:spLocks noGrp="1"/>
          </p:cNvSpPr>
          <p:nvPr>
            <p:ph idx="1"/>
          </p:nvPr>
        </p:nvSpPr>
        <p:spPr/>
        <p:txBody>
          <a:bodyPr/>
          <a:lstStyle/>
          <a:p>
            <a:r>
              <a:rPr lang="es-CL" dirty="0"/>
              <a:t>Los dispositivos se conectan directamente usando UDP, NAT </a:t>
            </a:r>
            <a:r>
              <a:rPr lang="es-CL" dirty="0" err="1" smtClean="0"/>
              <a:t>traversal</a:t>
            </a:r>
            <a:r>
              <a:rPr lang="es-CL" dirty="0" smtClean="0"/>
              <a:t> y </a:t>
            </a:r>
            <a:r>
              <a:rPr lang="es-CL" dirty="0"/>
              <a:t>mapeo de puertos </a:t>
            </a:r>
            <a:r>
              <a:rPr lang="es-CL" dirty="0" err="1"/>
              <a:t>UPnP</a:t>
            </a:r>
            <a:r>
              <a:rPr lang="es-CL" dirty="0"/>
              <a:t>.</a:t>
            </a:r>
          </a:p>
          <a:p>
            <a:endParaRPr lang="es-CL" dirty="0"/>
          </a:p>
          <a:p>
            <a:r>
              <a:rPr lang="es-CL" dirty="0"/>
              <a:t>Provee servidores </a:t>
            </a:r>
            <a:r>
              <a:rPr lang="es-CL" dirty="0" err="1"/>
              <a:t>Relay</a:t>
            </a:r>
            <a:r>
              <a:rPr lang="es-CL" dirty="0"/>
              <a:t> y de rastreo:</a:t>
            </a:r>
          </a:p>
          <a:p>
            <a:pPr lvl="1"/>
            <a:r>
              <a:rPr lang="es-CL" dirty="0" err="1"/>
              <a:t>Relay</a:t>
            </a:r>
            <a:r>
              <a:rPr lang="es-CL" dirty="0"/>
              <a:t> de tráfico (opcional): cuando dos usuarios no pueden conversar directamente (</a:t>
            </a:r>
            <a:r>
              <a:rPr lang="es-CL" dirty="0" err="1"/>
              <a:t>e.g</a:t>
            </a:r>
            <a:r>
              <a:rPr lang="es-CL" dirty="0"/>
              <a:t>., cortafuegos), BitTorrent Sync provee un servidor </a:t>
            </a:r>
            <a:r>
              <a:rPr lang="es-CL" dirty="0" err="1"/>
              <a:t>Relay</a:t>
            </a:r>
            <a:r>
              <a:rPr lang="es-CL" dirty="0"/>
              <a:t> para </a:t>
            </a:r>
            <a:r>
              <a:rPr lang="es-CL" dirty="0" err="1"/>
              <a:t>rutear</a:t>
            </a:r>
            <a:r>
              <a:rPr lang="es-CL" dirty="0"/>
              <a:t> tráfico entre ambos (en forma encriptada).</a:t>
            </a:r>
          </a:p>
          <a:p>
            <a:endParaRPr lang="es-CL" dirty="0"/>
          </a:p>
        </p:txBody>
      </p:sp>
    </p:spTree>
    <p:extLst>
      <p:ext uri="{BB962C8B-B14F-4D97-AF65-F5344CB8AC3E}">
        <p14:creationId xmlns:p14="http://schemas.microsoft.com/office/powerpoint/2010/main" val="743905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Características y Tecnología</a:t>
            </a:r>
            <a:endParaRPr lang="en-US" dirty="0"/>
          </a:p>
        </p:txBody>
      </p:sp>
      <p:sp>
        <p:nvSpPr>
          <p:cNvPr id="3" name="2 Marcador de contenido"/>
          <p:cNvSpPr>
            <a:spLocks noGrp="1"/>
          </p:cNvSpPr>
          <p:nvPr>
            <p:ph idx="1"/>
          </p:nvPr>
        </p:nvSpPr>
        <p:spPr/>
        <p:txBody>
          <a:bodyPr/>
          <a:lstStyle/>
          <a:p>
            <a:r>
              <a:rPr lang="es-CL" dirty="0" smtClean="0"/>
              <a:t>No hay servidores de terceros involucrados en la sincronización de los archivos.</a:t>
            </a:r>
          </a:p>
          <a:p>
            <a:endParaRPr lang="es-CL" dirty="0" smtClean="0"/>
          </a:p>
          <a:p>
            <a:r>
              <a:rPr lang="es-CL" dirty="0" smtClean="0"/>
              <a:t>Todo el tráfico es encriptado (AES) y una clave de 256 bits.</a:t>
            </a:r>
          </a:p>
          <a:p>
            <a:endParaRPr lang="es-CL" dirty="0" smtClean="0"/>
          </a:p>
        </p:txBody>
      </p:sp>
      <p:pic>
        <p:nvPicPr>
          <p:cNvPr id="4100" name="Picture 4" descr="http://cdn.appstorm.net/mac.appstorm.net/authors/jordanmerrick/bt-overvie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284984"/>
            <a:ext cx="59055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3161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L" dirty="0" smtClean="0"/>
              <a:t>Características y Tecnología</a:t>
            </a:r>
            <a:endParaRPr lang="en-US" dirty="0"/>
          </a:p>
        </p:txBody>
      </p:sp>
      <p:sp>
        <p:nvSpPr>
          <p:cNvPr id="3" name="2 Marcador de contenido"/>
          <p:cNvSpPr>
            <a:spLocks noGrp="1"/>
          </p:cNvSpPr>
          <p:nvPr>
            <p:ph idx="1"/>
          </p:nvPr>
        </p:nvSpPr>
        <p:spPr/>
        <p:txBody>
          <a:bodyPr/>
          <a:lstStyle/>
          <a:p>
            <a:r>
              <a:rPr lang="es-CL" dirty="0" smtClean="0"/>
              <a:t>BitTorrent Sync soporta versionado de archivos, guardando las copias viejas de archivos editados por un periodo de 30 días (por defecto, se puede configurar más) en un directorio oculto dentro de la carpeta Sync.</a:t>
            </a:r>
          </a:p>
          <a:p>
            <a:endParaRPr lang="es-CL" dirty="0" smtClean="0"/>
          </a:p>
          <a:p>
            <a:r>
              <a:rPr lang="es-CL" dirty="0" smtClean="0"/>
              <a:t>Se puede ignorar archivos durante la sincronización agregándolos a un archivo .</a:t>
            </a:r>
            <a:r>
              <a:rPr lang="es-CL" dirty="0" err="1" smtClean="0"/>
              <a:t>SyncIgnore</a:t>
            </a:r>
            <a:r>
              <a:rPr lang="es-CL" dirty="0" smtClean="0"/>
              <a:t>.</a:t>
            </a:r>
            <a:endParaRPr lang="en-US" dirty="0"/>
          </a:p>
        </p:txBody>
      </p:sp>
    </p:spTree>
    <p:extLst>
      <p:ext uri="{BB962C8B-B14F-4D97-AF65-F5344CB8AC3E}">
        <p14:creationId xmlns:p14="http://schemas.microsoft.com/office/powerpoint/2010/main" val="1155052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457</TotalTime>
  <Words>618</Words>
  <Application>Microsoft Office PowerPoint</Application>
  <PresentationFormat>Presentación en pantalla (4:3)</PresentationFormat>
  <Paragraphs>94</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Adyacencia</vt:lpstr>
      <vt:lpstr>Presentación de PowerPoint</vt:lpstr>
      <vt:lpstr>Motivación</vt:lpstr>
      <vt:lpstr>Motivación</vt:lpstr>
      <vt:lpstr>BitTorrent Sync</vt:lpstr>
      <vt:lpstr>Características y Tecnología</vt:lpstr>
      <vt:lpstr>Características y Tecnología</vt:lpstr>
      <vt:lpstr>Características y Tecnología</vt:lpstr>
      <vt:lpstr>Características y Tecnología</vt:lpstr>
      <vt:lpstr>Características y Tecnología</vt:lpstr>
      <vt:lpstr>¿Cómo sabe BitTorrent Sync con quién compartir archivos?</vt:lpstr>
      <vt:lpstr>Ubicación de “peers” con el mismo Secreto </vt:lpstr>
      <vt:lpstr>Ubicación de “peers” con el mismo Secreto</vt:lpstr>
      <vt:lpstr>Ventajas y Desventajas</vt:lpstr>
      <vt:lpstr>Aplicaciones</vt:lpstr>
      <vt:lpstr>Demostración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BitTorrent Sync</dc:title>
  <dc:creator>Eduardo González</dc:creator>
  <cp:lastModifiedBy>Matias</cp:lastModifiedBy>
  <cp:revision>30</cp:revision>
  <dcterms:created xsi:type="dcterms:W3CDTF">2013-08-22T04:51:50Z</dcterms:created>
  <dcterms:modified xsi:type="dcterms:W3CDTF">2013-08-26T13:20:17Z</dcterms:modified>
</cp:coreProperties>
</file>